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</p:sldMasterIdLst>
  <p:notesMasterIdLst>
    <p:notesMasterId r:id="rId17"/>
  </p:notesMasterIdLst>
  <p:handoutMasterIdLst>
    <p:handoutMasterId r:id="rId18"/>
  </p:handoutMasterIdLst>
  <p:sldIdLst>
    <p:sldId id="331" r:id="rId3"/>
    <p:sldId id="259" r:id="rId4"/>
    <p:sldId id="353" r:id="rId5"/>
    <p:sldId id="369" r:id="rId6"/>
    <p:sldId id="371" r:id="rId7"/>
    <p:sldId id="355" r:id="rId8"/>
    <p:sldId id="356" r:id="rId9"/>
    <p:sldId id="360" r:id="rId10"/>
    <p:sldId id="362" r:id="rId11"/>
    <p:sldId id="361" r:id="rId12"/>
    <p:sldId id="375" r:id="rId13"/>
    <p:sldId id="363" r:id="rId14"/>
    <p:sldId id="364" r:id="rId15"/>
    <p:sldId id="367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2" userDrawn="1">
          <p15:clr>
            <a:srgbClr val="A4A3A4"/>
          </p15:clr>
        </p15:guide>
        <p15:guide id="2" pos="38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6"/>
    <p:restoredTop sz="94660"/>
  </p:normalViewPr>
  <p:slideViewPr>
    <p:cSldViewPr showGuides="1">
      <p:cViewPr varScale="1">
        <p:scale>
          <a:sx n="99" d="100"/>
          <a:sy n="99" d="100"/>
        </p:scale>
        <p:origin x="-163" y="-77"/>
      </p:cViewPr>
      <p:guideLst>
        <p:guide orient="horz" pos="2152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7.wmf"/><Relationship Id="rId5" Type="http://schemas.openxmlformats.org/officeDocument/2006/relationships/image" Target="../media/image12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zh-CN" sz="120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en-US" altLang="zh-CN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2121203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148" name="Rectangle 4"/>
          <p:cNvSpPr>
            <a:spLocks noGrp="1" noRot="1" noChangeAspect="1" noTextEdit="1"/>
          </p:cNvSpPr>
          <p:nvPr>
            <p:ph type="sldImg" idx="6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zh-CN" sz="120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en-US" altLang="zh-CN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375495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4909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0379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9669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7823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989138"/>
            <a:ext cx="103632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>
              <a:defRPr sz="4400">
                <a:solidFill>
                  <a:srgbClr val="FFCC00"/>
                </a:solidFill>
              </a:defRPr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084" y="3621088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92151" y="1268413"/>
            <a:ext cx="10972800" cy="49688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21751" y="-90488"/>
            <a:ext cx="2743200" cy="6327776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92151" y="-90488"/>
            <a:ext cx="8026400" cy="6327776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92151" y="-90487"/>
            <a:ext cx="10972801" cy="6327776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/>
          <a:p>
            <a:pPr lvl="0" fontAlgn="base"/>
            <a:endParaRPr lang="zh-CN" altLang="en-US" strike="noStrike" noProof="1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/>
          <a:p>
            <a:pPr lvl="0" fontAlgn="base"/>
            <a:endParaRPr lang="zh-CN" altLang="en-US" strike="noStrike" noProof="1">
              <a:latin typeface="Times New Roman" panose="02020603050405020304" pitchFamily="18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 dir="r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989138"/>
            <a:ext cx="103632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>
              <a:defRPr sz="4400">
                <a:solidFill>
                  <a:srgbClr val="FFCC00"/>
                </a:solidFill>
              </a:defRPr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084" y="3621088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92151" y="1268413"/>
            <a:ext cx="53848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80151" y="1268413"/>
            <a:ext cx="53848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151" y="1268413"/>
            <a:ext cx="10972800" cy="49688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21751" y="-90488"/>
            <a:ext cx="2743200" cy="6327776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92151" y="-90488"/>
            <a:ext cx="8026400" cy="6327776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92151" y="-90487"/>
            <a:ext cx="10972801" cy="6327776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92151" y="1268413"/>
            <a:ext cx="53848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80151" y="1268413"/>
            <a:ext cx="53848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0" y="0"/>
            <a:ext cx="12192000" cy="6871335"/>
            <a:chOff x="415" y="2338"/>
            <a:chExt cx="19200" cy="10800"/>
          </a:xfrm>
        </p:grpSpPr>
        <p:pic>
          <p:nvPicPr>
            <p:cNvPr id="5" name="图片 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" y="2338"/>
              <a:ext cx="19200" cy="1080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62" y="2791"/>
              <a:ext cx="5462" cy="653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file:///D:\qq&#25991;&#20214;\712321467\Image\C2C\Image2\%7b75232B38-A165-1FB7-499C-2E1C792CACB5%7d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file:///D:\qq&#25991;&#20214;\712321467\Image\C2C\Image2\%7b75232B38-A165-1FB7-499C-2E1C792CACB5%7d.png" TargetMode="Externa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0" y="0"/>
            <a:ext cx="12192000" cy="6871335"/>
            <a:chOff x="415" y="2338"/>
            <a:chExt cx="19200" cy="10800"/>
          </a:xfrm>
        </p:grpSpPr>
        <p:pic>
          <p:nvPicPr>
            <p:cNvPr id="5" name="图片 4"/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" y="2338"/>
              <a:ext cx="19200" cy="1080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2662" y="2791"/>
              <a:ext cx="5462" cy="653"/>
            </a:xfrm>
            <a:prstGeom prst="rect">
              <a:avLst/>
            </a:prstGeom>
          </p:spPr>
        </p:pic>
      </p:grp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7" r:link="rId18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u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692151" y="-90487"/>
            <a:ext cx="10972800" cy="114300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FFCC66"/>
            </a:outerShdw>
          </a:effectLst>
        </p:spPr>
        <p:txBody>
          <a:bodyPr vert="horz" wrap="square" lIns="91440" tIns="45720" rIns="91440" bIns="45720"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692151" y="1268413"/>
            <a:ext cx="10972800" cy="4968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2052" name="图片 1073743875" descr="学科网 zxxk.com"/>
          <p:cNvPicPr>
            <a:picLocks noChangeAspect="1"/>
          </p:cNvPicPr>
          <p:nvPr/>
        </p:nvPicPr>
        <p:blipFill>
          <a:blip r:embed="rId15" r:link="rId16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0000"/>
          </a:solidFill>
          <a:latin typeface="Arial" panose="020B0604020202020204" pitchFamily="34" charset="0"/>
          <a:ea typeface="华文行楷" panose="02010800040101010101" pitchFamily="2" charset="-122"/>
          <a:cs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u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6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169" name="文本框 45059"/>
          <p:cNvSpPr txBox="1"/>
          <p:nvPr/>
        </p:nvSpPr>
        <p:spPr>
          <a:xfrm>
            <a:off x="983403" y="2468033"/>
            <a:ext cx="10303933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 b="1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4.2.1    </a:t>
            </a:r>
            <a:r>
              <a:rPr lang="zh-CN" altLang="en-US" sz="4400" b="1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等差数列的概念及通项公式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矩形 382977"/>
          <p:cNvSpPr/>
          <p:nvPr/>
        </p:nvSpPr>
        <p:spPr>
          <a:xfrm>
            <a:off x="624417" y="3727451"/>
            <a:ext cx="4224867" cy="1016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r>
              <a:rPr lang="zh-CN" altLang="en-US" sz="5865">
                <a:solidFill>
                  <a:srgbClr val="CC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通项公式：</a:t>
            </a:r>
            <a:endParaRPr lang="zh-CN" altLang="en-US" sz="5865">
              <a:solidFill>
                <a:srgbClr val="CC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82979" name="对象 382978"/>
          <p:cNvGraphicFramePr>
            <a:graphicFrameLocks noChangeAspect="1"/>
          </p:cNvGraphicFramePr>
          <p:nvPr/>
        </p:nvGraphicFramePr>
        <p:xfrm>
          <a:off x="4656667" y="3727451"/>
          <a:ext cx="4032251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r:id="rId3" imgW="1079500" imgH="228600" progId="Equation.3">
                  <p:embed/>
                </p:oleObj>
              </mc:Choice>
              <mc:Fallback>
                <p:oleObj r:id="rId3" imgW="10795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56667" y="3727451"/>
                        <a:ext cx="4032251" cy="952500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文本框 382980"/>
          <p:cNvSpPr txBox="1"/>
          <p:nvPr/>
        </p:nvSpPr>
        <p:spPr>
          <a:xfrm>
            <a:off x="1492251" y="874184"/>
            <a:ext cx="4760383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latin typeface="Times New Roman" panose="02020603050405020304" pitchFamily="18" charset="0"/>
                <a:ea typeface="宋体" panose="02010600030101010101" pitchFamily="2" charset="-122"/>
              </a:rPr>
              <a:t>如果一个数列</a:t>
            </a:r>
          </a:p>
        </p:txBody>
      </p:sp>
      <p:grpSp>
        <p:nvGrpSpPr>
          <p:cNvPr id="12292" name="组合 13331"/>
          <p:cNvGrpSpPr/>
          <p:nvPr/>
        </p:nvGrpSpPr>
        <p:grpSpPr>
          <a:xfrm>
            <a:off x="5253567" y="772584"/>
            <a:ext cx="5640917" cy="986367"/>
            <a:chOff x="2619" y="709"/>
            <a:chExt cx="2665" cy="466"/>
          </a:xfrm>
        </p:grpSpPr>
        <p:graphicFrame>
          <p:nvGraphicFramePr>
            <p:cNvPr id="12293" name="对象 382985"/>
            <p:cNvGraphicFramePr>
              <a:graphicFrameLocks noChangeAspect="1"/>
            </p:cNvGraphicFramePr>
            <p:nvPr/>
          </p:nvGraphicFramePr>
          <p:xfrm>
            <a:off x="2619" y="757"/>
            <a:ext cx="435" cy="3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4" r:id="rId5" imgW="203200" imgH="215900" progId="Equation.3">
                    <p:embed/>
                  </p:oleObj>
                </mc:Choice>
                <mc:Fallback>
                  <p:oleObj r:id="rId5" imgW="2032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619" y="757"/>
                          <a:ext cx="435" cy="3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4" name="对象 382986"/>
            <p:cNvGraphicFramePr>
              <a:graphicFrameLocks noChangeAspect="1"/>
            </p:cNvGraphicFramePr>
            <p:nvPr/>
          </p:nvGraphicFramePr>
          <p:xfrm>
            <a:off x="2984" y="757"/>
            <a:ext cx="489" cy="3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5" r:id="rId7" imgW="228600" imgH="215900" progId="Equation.3">
                    <p:embed/>
                  </p:oleObj>
                </mc:Choice>
                <mc:Fallback>
                  <p:oleObj r:id="rId7" imgW="2286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984" y="757"/>
                          <a:ext cx="489" cy="3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5" name="对象 382987"/>
            <p:cNvGraphicFramePr>
              <a:graphicFrameLocks noChangeAspect="1"/>
            </p:cNvGraphicFramePr>
            <p:nvPr/>
          </p:nvGraphicFramePr>
          <p:xfrm>
            <a:off x="3379" y="755"/>
            <a:ext cx="461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6" r:id="rId9" imgW="215900" imgH="228600" progId="Equation.3">
                    <p:embed/>
                  </p:oleObj>
                </mc:Choice>
                <mc:Fallback>
                  <p:oleObj r:id="rId9" imgW="2159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379" y="755"/>
                          <a:ext cx="461" cy="4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6" name="对象 382988"/>
            <p:cNvGraphicFramePr>
              <a:graphicFrameLocks noChangeAspect="1"/>
            </p:cNvGraphicFramePr>
            <p:nvPr/>
          </p:nvGraphicFramePr>
          <p:xfrm>
            <a:off x="4162" y="757"/>
            <a:ext cx="487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7" r:id="rId11" imgW="228600" imgH="228600" progId="Equation.3">
                    <p:embed/>
                  </p:oleObj>
                </mc:Choice>
                <mc:Fallback>
                  <p:oleObj r:id="rId11" imgW="2286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162" y="757"/>
                          <a:ext cx="487" cy="4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7" name="文本框 382989"/>
            <p:cNvSpPr txBox="1"/>
            <p:nvPr/>
          </p:nvSpPr>
          <p:spPr>
            <a:xfrm>
              <a:off x="3737" y="709"/>
              <a:ext cx="505" cy="39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4800">
                  <a:latin typeface="Times New Roman" panose="02020603050405020304" pitchFamily="18" charset="0"/>
                  <a:ea typeface="宋体" panose="02010600030101010101" pitchFamily="2" charset="-122"/>
                </a:rPr>
                <a:t>…,</a:t>
              </a:r>
            </a:p>
          </p:txBody>
        </p:sp>
        <p:sp>
          <p:nvSpPr>
            <p:cNvPr id="12298" name="文本框 382990"/>
            <p:cNvSpPr txBox="1"/>
            <p:nvPr/>
          </p:nvSpPr>
          <p:spPr>
            <a:xfrm>
              <a:off x="4575" y="717"/>
              <a:ext cx="709" cy="39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4800">
                  <a:latin typeface="Times New Roman" panose="02020603050405020304" pitchFamily="18" charset="0"/>
                  <a:ea typeface="宋体" panose="02010600030101010101" pitchFamily="2" charset="-122"/>
                </a:rPr>
                <a:t>…</a:t>
              </a:r>
            </a:p>
          </p:txBody>
        </p:sp>
      </p:grpSp>
      <p:sp>
        <p:nvSpPr>
          <p:cNvPr id="12299" name="文本框 382981"/>
          <p:cNvSpPr txBox="1"/>
          <p:nvPr/>
        </p:nvSpPr>
        <p:spPr>
          <a:xfrm>
            <a:off x="643467" y="1790700"/>
            <a:ext cx="9580033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latin typeface="Times New Roman" panose="02020603050405020304" pitchFamily="18" charset="0"/>
                <a:ea typeface="宋体" panose="02010600030101010101" pitchFamily="2" charset="-122"/>
              </a:rPr>
              <a:t>是等差数列，它的公差是</a:t>
            </a:r>
            <a:r>
              <a:rPr lang="en-US" altLang="zh-CN" sz="4800" b="1" i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altLang="en-US" sz="4800" b="1">
                <a:latin typeface="Times New Roman" panose="02020603050405020304" pitchFamily="18" charset="0"/>
                <a:ea typeface="宋体" panose="02010600030101010101" pitchFamily="2" charset="-122"/>
              </a:rPr>
              <a:t>，那么</a:t>
            </a:r>
          </a:p>
        </p:txBody>
      </p:sp>
      <p:graphicFrame>
        <p:nvGraphicFramePr>
          <p:cNvPr id="12300" name="对象 382991"/>
          <p:cNvGraphicFramePr>
            <a:graphicFrameLocks noChangeAspect="1"/>
          </p:cNvGraphicFramePr>
          <p:nvPr/>
        </p:nvGraphicFramePr>
        <p:xfrm>
          <a:off x="814917" y="2586567"/>
          <a:ext cx="1682749" cy="944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r:id="rId13" imgW="405765" imgH="228600" progId="Equation.3">
                  <p:embed/>
                </p:oleObj>
              </mc:Choice>
              <mc:Fallback>
                <p:oleObj r:id="rId13" imgW="405765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14917" y="2586567"/>
                        <a:ext cx="1682749" cy="94403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探索发现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2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6" name="对象 382988"/>
          <p:cNvGraphicFramePr>
            <a:graphicFrameLocks noChangeAspect="1"/>
          </p:cNvGraphicFramePr>
          <p:nvPr/>
        </p:nvGraphicFramePr>
        <p:xfrm>
          <a:off x="1271270" y="796290"/>
          <a:ext cx="907796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r:id="rId3" imgW="2260600" imgH="482600" progId="Equation.3">
                  <p:embed/>
                </p:oleObj>
              </mc:Choice>
              <mc:Fallback>
                <p:oleObj r:id="rId3" imgW="2260600" imgH="482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1270" y="796290"/>
                        <a:ext cx="9077960" cy="1365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-2147482403"/>
          <p:cNvGraphicFramePr>
            <a:graphicFrameLocks noChangeAspect="1"/>
          </p:cNvGraphicFramePr>
          <p:nvPr/>
        </p:nvGraphicFramePr>
        <p:xfrm>
          <a:off x="951019" y="2163022"/>
          <a:ext cx="3228340" cy="611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0" r:id="rId5" imgW="1206500" imgH="228600" progId="Equation.3">
                  <p:embed/>
                </p:oleObj>
              </mc:Choice>
              <mc:Fallback>
                <p:oleObj r:id="rId5" imgW="12065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1019" y="2163022"/>
                        <a:ext cx="3228340" cy="61129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4179782" y="2163022"/>
          <a:ext cx="7839287" cy="529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1" r:id="rId7" imgW="3200400" imgH="215900" progId="Equation.3">
                  <p:embed/>
                </p:oleObj>
              </mc:Choice>
              <mc:Fallback>
                <p:oleObj r:id="rId7" imgW="3200400" imgH="215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79782" y="2163022"/>
                        <a:ext cx="7839287" cy="52916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1163955" y="2865755"/>
          <a:ext cx="10377593" cy="190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r:id="rId9" imgW="3695700" imgH="673100" progId="Equation.3">
                  <p:embed/>
                </p:oleObj>
              </mc:Choice>
              <mc:Fallback>
                <p:oleObj r:id="rId9" imgW="3695700" imgH="673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63955" y="2865755"/>
                        <a:ext cx="10377593" cy="1901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1055582" y="4940935"/>
            <a:ext cx="10193867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>
                <a:latin typeface="Arial Black" panose="020B0A04020102020204" pitchFamily="34" charset="0"/>
                <a:sym typeface="+mn-ea"/>
              </a:rPr>
              <a:t>问题：公差大于零、小于零、等于零时等差数列分别有何特点？</a:t>
            </a:r>
            <a:endParaRPr lang="zh-CN" altLang="en-US" sz="3200"/>
          </a:p>
        </p:txBody>
      </p:sp>
      <p:sp>
        <p:nvSpPr>
          <p:cNvPr id="3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探索发现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384001"/>
          <p:cNvSpPr txBox="1"/>
          <p:nvPr/>
        </p:nvSpPr>
        <p:spPr>
          <a:xfrm>
            <a:off x="382905" y="935779"/>
            <a:ext cx="11328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例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   (1) 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求等差数列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…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，的第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项。</a:t>
            </a:r>
          </a:p>
        </p:txBody>
      </p:sp>
      <p:graphicFrame>
        <p:nvGraphicFramePr>
          <p:cNvPr id="384004" name="对象 384003"/>
          <p:cNvGraphicFramePr>
            <a:graphicFrameLocks noChangeAspect="1"/>
          </p:cNvGraphicFramePr>
          <p:nvPr/>
        </p:nvGraphicFramePr>
        <p:xfrm>
          <a:off x="1187450" y="2282190"/>
          <a:ext cx="7927340" cy="567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r:id="rId3" imgW="1917700" imgH="228600" progId="Equation.3">
                  <p:embed/>
                </p:oleObj>
              </mc:Choice>
              <mc:Fallback>
                <p:oleObj r:id="rId3" imgW="19177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450" y="2282190"/>
                        <a:ext cx="7927340" cy="5676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05" name="文本框 384004"/>
          <p:cNvSpPr txBox="1"/>
          <p:nvPr/>
        </p:nvSpPr>
        <p:spPr>
          <a:xfrm>
            <a:off x="335703" y="3092662"/>
            <a:ext cx="11425767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-401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是不是等差数列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-5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-9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-13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的项？如果是，是第几项？ </a:t>
            </a:r>
          </a:p>
        </p:txBody>
      </p:sp>
      <p:sp>
        <p:nvSpPr>
          <p:cNvPr id="384006" name="文本框 384005"/>
          <p:cNvSpPr txBox="1"/>
          <p:nvPr/>
        </p:nvSpPr>
        <p:spPr>
          <a:xfrm>
            <a:off x="935567" y="4168775"/>
            <a:ext cx="1390651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解：</a:t>
            </a:r>
          </a:p>
        </p:txBody>
      </p:sp>
      <p:graphicFrame>
        <p:nvGraphicFramePr>
          <p:cNvPr id="384007" name="对象 384006"/>
          <p:cNvGraphicFramePr>
            <a:graphicFrameLocks noChangeAspect="1"/>
          </p:cNvGraphicFramePr>
          <p:nvPr/>
        </p:nvGraphicFramePr>
        <p:xfrm>
          <a:off x="1703705" y="4168775"/>
          <a:ext cx="8825865" cy="610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4" r:id="rId5" imgW="2451100" imgH="228600" progId="Equation.3">
                  <p:embed/>
                </p:oleObj>
              </mc:Choice>
              <mc:Fallback>
                <p:oleObj r:id="rId5" imgW="24511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3705" y="4168775"/>
                        <a:ext cx="8825865" cy="610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08" name="文本框 384007"/>
          <p:cNvSpPr txBox="1"/>
          <p:nvPr/>
        </p:nvSpPr>
        <p:spPr>
          <a:xfrm>
            <a:off x="1462406" y="4816263"/>
            <a:ext cx="1524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则有</a:t>
            </a:r>
          </a:p>
        </p:txBody>
      </p:sp>
      <p:graphicFrame>
        <p:nvGraphicFramePr>
          <p:cNvPr id="384009" name="对象 384008"/>
          <p:cNvGraphicFramePr>
            <a:graphicFrameLocks noChangeAspect="1"/>
          </p:cNvGraphicFramePr>
          <p:nvPr/>
        </p:nvGraphicFramePr>
        <p:xfrm>
          <a:off x="2423795" y="4804410"/>
          <a:ext cx="5956935" cy="55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5" r:id="rId7" imgW="1560830" imgH="203200" progId="Equation.3">
                  <p:embed/>
                </p:oleObj>
              </mc:Choice>
              <mc:Fallback>
                <p:oleObj r:id="rId7" imgW="1560830" imgH="2032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23795" y="4804410"/>
                        <a:ext cx="5956935" cy="5568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10" name="文本框 384009"/>
          <p:cNvSpPr txBox="1"/>
          <p:nvPr/>
        </p:nvSpPr>
        <p:spPr>
          <a:xfrm>
            <a:off x="1547072" y="5464387"/>
            <a:ext cx="16256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解得</a:t>
            </a:r>
          </a:p>
        </p:txBody>
      </p:sp>
      <p:graphicFrame>
        <p:nvGraphicFramePr>
          <p:cNvPr id="384011" name="对象 384010"/>
          <p:cNvGraphicFramePr>
            <a:graphicFrameLocks noChangeAspect="1"/>
          </p:cNvGraphicFramePr>
          <p:nvPr/>
        </p:nvGraphicFramePr>
        <p:xfrm>
          <a:off x="2639695" y="5464175"/>
          <a:ext cx="1637030" cy="505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r:id="rId9" imgW="494665" imgH="177800" progId="Equation.3">
                  <p:embed/>
                </p:oleObj>
              </mc:Choice>
              <mc:Fallback>
                <p:oleObj r:id="rId9" imgW="494665" imgH="177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39695" y="5464175"/>
                        <a:ext cx="1637030" cy="5054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1"/>
          <p:cNvGrpSpPr/>
          <p:nvPr/>
        </p:nvGrpSpPr>
        <p:grpSpPr>
          <a:xfrm>
            <a:off x="480484" y="1473200"/>
            <a:ext cx="8805333" cy="739306"/>
            <a:chOff x="480484" y="1473200"/>
            <a:chExt cx="8805333" cy="739306"/>
          </a:xfrm>
        </p:grpSpPr>
        <p:sp>
          <p:nvSpPr>
            <p:cNvPr id="384003" name="文本框 384002"/>
            <p:cNvSpPr txBox="1"/>
            <p:nvPr/>
          </p:nvSpPr>
          <p:spPr>
            <a:xfrm>
              <a:off x="480484" y="1526117"/>
              <a:ext cx="1488016" cy="5835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解：</a:t>
              </a:r>
            </a:p>
          </p:txBody>
        </p:sp>
        <p:grpSp>
          <p:nvGrpSpPr>
            <p:cNvPr id="384014" name="组合 384013"/>
            <p:cNvGrpSpPr>
              <a:grpSpLocks noChangeAspect="1"/>
            </p:cNvGrpSpPr>
            <p:nvPr/>
          </p:nvGrpSpPr>
          <p:grpSpPr>
            <a:xfrm>
              <a:off x="914400" y="1473200"/>
              <a:ext cx="8371417" cy="739306"/>
              <a:chOff x="432" y="815"/>
              <a:chExt cx="4368" cy="385"/>
            </a:xfrm>
          </p:grpSpPr>
          <p:sp>
            <p:nvSpPr>
              <p:cNvPr id="14351" name="矩形 384014"/>
              <p:cNvSpPr>
                <a:spLocks noChangeAspect="1" noTextEdit="1"/>
              </p:cNvSpPr>
              <p:nvPr/>
            </p:nvSpPr>
            <p:spPr>
              <a:xfrm>
                <a:off x="432" y="816"/>
                <a:ext cx="4368" cy="38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/>
              <a:lstStyle/>
              <a:p>
                <a:pPr eaLnBrk="0" hangingPunct="0"/>
                <a:endParaRPr lang="zh-CN" altLang="en-US" sz="32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4352" name="矩形 384015"/>
              <p:cNvSpPr/>
              <p:nvPr/>
            </p:nvSpPr>
            <p:spPr>
              <a:xfrm>
                <a:off x="4736" y="846"/>
                <a:ext cx="5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,</a:t>
                </a:r>
              </a:p>
            </p:txBody>
          </p:sp>
          <p:sp>
            <p:nvSpPr>
              <p:cNvPr id="14353" name="矩形 384016"/>
              <p:cNvSpPr/>
              <p:nvPr/>
            </p:nvSpPr>
            <p:spPr>
              <a:xfrm>
                <a:off x="4439" y="846"/>
                <a:ext cx="212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20</a:t>
                </a:r>
              </a:p>
            </p:txBody>
          </p:sp>
          <p:sp>
            <p:nvSpPr>
              <p:cNvPr id="14354" name="矩形 384017"/>
              <p:cNvSpPr/>
              <p:nvPr/>
            </p:nvSpPr>
            <p:spPr>
              <a:xfrm>
                <a:off x="3711" y="846"/>
                <a:ext cx="5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,</a:t>
                </a:r>
              </a:p>
            </p:txBody>
          </p:sp>
          <p:sp>
            <p:nvSpPr>
              <p:cNvPr id="14355" name="矩形 384018"/>
              <p:cNvSpPr/>
              <p:nvPr/>
            </p:nvSpPr>
            <p:spPr>
              <a:xfrm>
                <a:off x="3567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3</a:t>
                </a:r>
              </a:p>
            </p:txBody>
          </p:sp>
          <p:sp>
            <p:nvSpPr>
              <p:cNvPr id="14356" name="矩形 384019"/>
              <p:cNvSpPr/>
              <p:nvPr/>
            </p:nvSpPr>
            <p:spPr>
              <a:xfrm>
                <a:off x="2843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8</a:t>
                </a:r>
              </a:p>
            </p:txBody>
          </p:sp>
          <p:sp>
            <p:nvSpPr>
              <p:cNvPr id="14357" name="矩形 384020"/>
              <p:cNvSpPr/>
              <p:nvPr/>
            </p:nvSpPr>
            <p:spPr>
              <a:xfrm>
                <a:off x="2376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5</a:t>
                </a:r>
              </a:p>
            </p:txBody>
          </p:sp>
          <p:sp>
            <p:nvSpPr>
              <p:cNvPr id="14358" name="矩形 384021"/>
              <p:cNvSpPr/>
              <p:nvPr/>
            </p:nvSpPr>
            <p:spPr>
              <a:xfrm>
                <a:off x="1660" y="846"/>
                <a:ext cx="5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,</a:t>
                </a:r>
              </a:p>
            </p:txBody>
          </p:sp>
          <p:sp>
            <p:nvSpPr>
              <p:cNvPr id="14359" name="矩形 384022"/>
              <p:cNvSpPr/>
              <p:nvPr/>
            </p:nvSpPr>
            <p:spPr>
              <a:xfrm>
                <a:off x="1511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8</a:t>
                </a:r>
              </a:p>
            </p:txBody>
          </p:sp>
          <p:sp>
            <p:nvSpPr>
              <p:cNvPr id="14360" name="矩形 384023"/>
              <p:cNvSpPr/>
              <p:nvPr/>
            </p:nvSpPr>
            <p:spPr>
              <a:xfrm>
                <a:off x="997" y="1012"/>
                <a:ext cx="66" cy="1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1</a:t>
                </a:r>
              </a:p>
            </p:txBody>
          </p:sp>
          <p:sp>
            <p:nvSpPr>
              <p:cNvPr id="14361" name="矩形 384024"/>
              <p:cNvSpPr/>
              <p:nvPr/>
            </p:nvSpPr>
            <p:spPr>
              <a:xfrm>
                <a:off x="4162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=</a:t>
                </a:r>
              </a:p>
            </p:txBody>
          </p:sp>
          <p:sp>
            <p:nvSpPr>
              <p:cNvPr id="14362" name="矩形 384025"/>
              <p:cNvSpPr/>
              <p:nvPr/>
            </p:nvSpPr>
            <p:spPr>
              <a:xfrm>
                <a:off x="3410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-</a:t>
                </a:r>
              </a:p>
            </p:txBody>
          </p:sp>
          <p:sp>
            <p:nvSpPr>
              <p:cNvPr id="14363" name="矩形 384026"/>
              <p:cNvSpPr/>
              <p:nvPr/>
            </p:nvSpPr>
            <p:spPr>
              <a:xfrm>
                <a:off x="3132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=</a:t>
                </a:r>
              </a:p>
            </p:txBody>
          </p:sp>
          <p:sp>
            <p:nvSpPr>
              <p:cNvPr id="14364" name="矩形 384027"/>
              <p:cNvSpPr/>
              <p:nvPr/>
            </p:nvSpPr>
            <p:spPr>
              <a:xfrm>
                <a:off x="2641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-</a:t>
                </a:r>
              </a:p>
            </p:txBody>
          </p:sp>
          <p:sp>
            <p:nvSpPr>
              <p:cNvPr id="14365" name="矩形 384028"/>
              <p:cNvSpPr/>
              <p:nvPr/>
            </p:nvSpPr>
            <p:spPr>
              <a:xfrm>
                <a:off x="2145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=</a:t>
                </a:r>
              </a:p>
            </p:txBody>
          </p:sp>
          <p:sp>
            <p:nvSpPr>
              <p:cNvPr id="14366" name="矩形 384029"/>
              <p:cNvSpPr/>
              <p:nvPr/>
            </p:nvSpPr>
            <p:spPr>
              <a:xfrm>
                <a:off x="1287" y="815"/>
                <a:ext cx="11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>
                    <a:solidFill>
                      <a:srgbClr val="000000"/>
                    </a:solidFill>
                    <a:latin typeface="Symbol" panose="05050102010706020507" pitchFamily="18" charset="2"/>
                    <a:ea typeface="华文行楷" panose="02010800040101010101" pitchFamily="2" charset="-122"/>
                  </a:rPr>
                  <a:t>=</a:t>
                </a:r>
              </a:p>
            </p:txBody>
          </p:sp>
          <p:sp>
            <p:nvSpPr>
              <p:cNvPr id="14367" name="矩形 384030"/>
              <p:cNvSpPr/>
              <p:nvPr/>
            </p:nvSpPr>
            <p:spPr>
              <a:xfrm>
                <a:off x="3862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 i="1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n</a:t>
                </a:r>
              </a:p>
            </p:txBody>
          </p:sp>
          <p:sp>
            <p:nvSpPr>
              <p:cNvPr id="14368" name="矩形 384031"/>
              <p:cNvSpPr/>
              <p:nvPr/>
            </p:nvSpPr>
            <p:spPr>
              <a:xfrm>
                <a:off x="1812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d</a:t>
                </a:r>
              </a:p>
            </p:txBody>
          </p:sp>
          <p:sp>
            <p:nvSpPr>
              <p:cNvPr id="14369" name="矩形 384032"/>
              <p:cNvSpPr/>
              <p:nvPr/>
            </p:nvSpPr>
            <p:spPr>
              <a:xfrm>
                <a:off x="885" y="846"/>
                <a:ext cx="10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华文行楷" panose="02010800040101010101" pitchFamily="2" charset="-122"/>
                  </a:rPr>
                  <a:t>a</a:t>
                </a:r>
              </a:p>
            </p:txBody>
          </p:sp>
          <p:sp>
            <p:nvSpPr>
              <p:cNvPr id="14370" name="矩形 384033"/>
              <p:cNvSpPr/>
              <p:nvPr/>
            </p:nvSpPr>
            <p:spPr>
              <a:xfrm>
                <a:off x="606" y="871"/>
                <a:ext cx="18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altLang="zh-CN" sz="3200" dirty="0">
                    <a:solidFill>
                      <a:srgbClr val="000000"/>
                    </a:solidFill>
                    <a:latin typeface="MT Extra" panose="05050102010205020202" pitchFamily="18" charset="2"/>
                    <a:ea typeface="华文行楷" panose="02010800040101010101" pitchFamily="2" charset="-122"/>
                  </a:rPr>
                  <a:t>Q</a:t>
                </a:r>
              </a:p>
            </p:txBody>
          </p:sp>
        </p:grpSp>
      </p:grpSp>
      <p:sp>
        <p:nvSpPr>
          <p:cNvPr id="384040" name="矩形 384039"/>
          <p:cNvSpPr/>
          <p:nvPr/>
        </p:nvSpPr>
        <p:spPr>
          <a:xfrm>
            <a:off x="1866901" y="5948892"/>
            <a:ext cx="7539990" cy="5340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zh-CN" altLang="en-US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所以</a:t>
            </a:r>
            <a:r>
              <a:rPr lang="en-US" altLang="zh-CN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-401</a:t>
            </a:r>
            <a:r>
              <a:rPr lang="zh-CN" altLang="en-US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是这个数列的项，且是第</a:t>
            </a:r>
            <a:r>
              <a:rPr lang="en-US" altLang="zh-CN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100</a:t>
            </a:r>
            <a:r>
              <a:rPr lang="zh-CN" altLang="en-US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项</a:t>
            </a:r>
            <a:r>
              <a:rPr lang="en-US" altLang="zh-CN" sz="3200" b="1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</a:p>
        </p:txBody>
      </p:sp>
      <p:sp>
        <p:nvSpPr>
          <p:cNvPr id="3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典例分析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84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4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4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4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4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4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8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384005" grpId="0"/>
      <p:bldP spid="384006" grpId="0"/>
      <p:bldP spid="384008" grpId="0"/>
      <p:bldP spid="384010" grpId="0"/>
      <p:bldP spid="38404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8" name="文本框 385027"/>
          <p:cNvSpPr txBox="1"/>
          <p:nvPr/>
        </p:nvSpPr>
        <p:spPr>
          <a:xfrm>
            <a:off x="672677" y="2397337"/>
            <a:ext cx="4800600" cy="6826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zh-CN" altLang="en-US" sz="4265" b="1">
                <a:latin typeface="楷体_GB2312" panose="02010609030101010101" pitchFamily="49" charset="-122"/>
                <a:ea typeface="楷体_GB2312" panose="02010609030101010101" pitchFamily="49" charset="-122"/>
              </a:rPr>
              <a:t>解：由题意可知</a:t>
            </a:r>
          </a:p>
        </p:txBody>
      </p:sp>
      <p:sp>
        <p:nvSpPr>
          <p:cNvPr id="15363" name="文本框 385028"/>
          <p:cNvSpPr txBox="1"/>
          <p:nvPr/>
        </p:nvSpPr>
        <p:spPr>
          <a:xfrm>
            <a:off x="2687743" y="3601721"/>
            <a:ext cx="6529917" cy="6826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zh-CN" altLang="zh-CN" sz="4265">
              <a:solidFill>
                <a:srgbClr val="99FF33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5364" name="组合 385044"/>
          <p:cNvGrpSpPr/>
          <p:nvPr/>
        </p:nvGrpSpPr>
        <p:grpSpPr>
          <a:xfrm>
            <a:off x="7680537" y="1916854"/>
            <a:ext cx="3649133" cy="1403351"/>
            <a:chOff x="3822" y="810"/>
            <a:chExt cx="1724" cy="663"/>
          </a:xfrm>
          <a:solidFill>
            <a:srgbClr val="74FF03"/>
          </a:solidFill>
        </p:grpSpPr>
        <p:sp>
          <p:nvSpPr>
            <p:cNvPr id="15365" name="椭圆形标注 385031"/>
            <p:cNvSpPr/>
            <p:nvPr/>
          </p:nvSpPr>
          <p:spPr>
            <a:xfrm>
              <a:off x="3822" y="810"/>
              <a:ext cx="1724" cy="663"/>
            </a:xfrm>
            <a:prstGeom prst="wedgeEllipseCallout">
              <a:avLst>
                <a:gd name="adj1" fmla="val -51856"/>
                <a:gd name="adj2" fmla="val -65897"/>
              </a:avLst>
            </a:prstGeom>
            <a:grp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/>
              <a:endParaRPr lang="zh-CN" altLang="zh-CN" sz="32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5366" name="对象 385032"/>
            <p:cNvGraphicFramePr>
              <a:graphicFrameLocks noChangeAspect="1"/>
            </p:cNvGraphicFramePr>
            <p:nvPr/>
          </p:nvGraphicFramePr>
          <p:xfrm>
            <a:off x="3968" y="988"/>
            <a:ext cx="1519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1" r:id="rId3" imgW="1054100" imgH="228600" progId="Equation.3">
                    <p:embed/>
                  </p:oleObj>
                </mc:Choice>
                <mc:Fallback>
                  <p:oleObj r:id="rId3" imgW="10541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68" y="988"/>
                          <a:ext cx="1519" cy="3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85035" name="对象 385034"/>
          <p:cNvGraphicFramePr>
            <a:graphicFrameLocks noChangeAspect="1"/>
          </p:cNvGraphicFramePr>
          <p:nvPr/>
        </p:nvGraphicFramePr>
        <p:xfrm>
          <a:off x="6529494" y="3165687"/>
          <a:ext cx="3551767" cy="1744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r:id="rId5" imgW="355600" imgH="279400" progId="Equation.DSMT4">
                  <p:embed/>
                </p:oleObj>
              </mc:Choice>
              <mc:Fallback>
                <p:oleObj r:id="rId5" imgW="355600" imgH="279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29494" y="3165687"/>
                        <a:ext cx="3551767" cy="174413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036" name="文本框 385035"/>
          <p:cNvSpPr txBox="1"/>
          <p:nvPr/>
        </p:nvSpPr>
        <p:spPr>
          <a:xfrm>
            <a:off x="5088043" y="3646170"/>
            <a:ext cx="2209800" cy="6826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zh-CN" altLang="en-US" sz="4265">
                <a:latin typeface="楷体_GB2312" panose="02010609030101010101" pitchFamily="49" charset="-122"/>
                <a:ea typeface="楷体_GB2312" panose="02010609030101010101" pitchFamily="49" charset="-122"/>
              </a:rPr>
              <a:t>解得：</a:t>
            </a:r>
          </a:p>
        </p:txBody>
      </p:sp>
      <p:grpSp>
        <p:nvGrpSpPr>
          <p:cNvPr id="15372" name="组合 385047"/>
          <p:cNvGrpSpPr/>
          <p:nvPr/>
        </p:nvGrpSpPr>
        <p:grpSpPr>
          <a:xfrm>
            <a:off x="5924973" y="1303867"/>
            <a:ext cx="3424767" cy="872067"/>
            <a:chOff x="2890" y="436"/>
            <a:chExt cx="1618" cy="412"/>
          </a:xfrm>
        </p:grpSpPr>
        <p:graphicFrame>
          <p:nvGraphicFramePr>
            <p:cNvPr id="15373" name="对象 385040"/>
            <p:cNvGraphicFramePr>
              <a:graphicFrameLocks noChangeAspect="1"/>
            </p:cNvGraphicFramePr>
            <p:nvPr/>
          </p:nvGraphicFramePr>
          <p:xfrm>
            <a:off x="2890" y="436"/>
            <a:ext cx="752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3" r:id="rId7" imgW="469900" imgH="228600" progId="Equation.3">
                    <p:embed/>
                  </p:oleObj>
                </mc:Choice>
                <mc:Fallback>
                  <p:oleObj r:id="rId7" imgW="4699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890" y="436"/>
                          <a:ext cx="752" cy="4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4" name="对象 385041"/>
            <p:cNvGraphicFramePr>
              <a:graphicFrameLocks noChangeAspect="1"/>
            </p:cNvGraphicFramePr>
            <p:nvPr/>
          </p:nvGraphicFramePr>
          <p:xfrm>
            <a:off x="3746" y="444"/>
            <a:ext cx="762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4" r:id="rId9" imgW="507365" imgH="215900" progId="Equation.3">
                    <p:embed/>
                  </p:oleObj>
                </mc:Choice>
                <mc:Fallback>
                  <p:oleObj r:id="rId9" imgW="507365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746" y="444"/>
                          <a:ext cx="762" cy="36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375" name="组合 385046"/>
          <p:cNvGrpSpPr/>
          <p:nvPr/>
        </p:nvGrpSpPr>
        <p:grpSpPr>
          <a:xfrm>
            <a:off x="527473" y="1211171"/>
            <a:ext cx="11328400" cy="914006"/>
            <a:chOff x="386" y="376"/>
            <a:chExt cx="5352" cy="432"/>
          </a:xfrm>
        </p:grpSpPr>
        <p:sp>
          <p:nvSpPr>
            <p:cNvPr id="15376" name="文本框 385026"/>
            <p:cNvSpPr txBox="1"/>
            <p:nvPr/>
          </p:nvSpPr>
          <p:spPr>
            <a:xfrm>
              <a:off x="386" y="391"/>
              <a:ext cx="5352" cy="41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4265" b="1">
                  <a:latin typeface="宋体" panose="02010600030101010101" pitchFamily="2" charset="-122"/>
                  <a:ea typeface="宋体" panose="02010600030101010101" pitchFamily="2" charset="-122"/>
                </a:rPr>
                <a:t>  </a:t>
              </a:r>
              <a:r>
                <a:rPr lang="zh-CN" altLang="en-US" sz="4265" b="1">
                  <a:latin typeface="宋体" panose="02010600030101010101" pitchFamily="2" charset="-122"/>
                  <a:ea typeface="宋体" panose="02010600030101010101" pitchFamily="2" charset="-122"/>
                </a:rPr>
                <a:t>在等差数列中</a:t>
              </a:r>
              <a:r>
                <a:rPr lang="en-US" altLang="zh-CN" sz="4265" b="1">
                  <a:latin typeface="宋体" panose="02010600030101010101" pitchFamily="2" charset="-122"/>
                  <a:ea typeface="宋体" panose="02010600030101010101" pitchFamily="2" charset="-122"/>
                </a:rPr>
                <a:t>,</a:t>
              </a:r>
              <a:r>
                <a:rPr lang="zh-CN" altLang="en-US" sz="4265" b="1">
                  <a:latin typeface="宋体" panose="02010600030101010101" pitchFamily="2" charset="-122"/>
                  <a:ea typeface="宋体" panose="02010600030101010101" pitchFamily="2" charset="-122"/>
                </a:rPr>
                <a:t>已知      </a:t>
              </a:r>
              <a:r>
                <a:rPr lang="en-US" altLang="zh-CN" sz="4265" b="1">
                  <a:latin typeface="楷体_GB2312" panose="02010609030101010101" pitchFamily="49" charset="-122"/>
                  <a:ea typeface="楷体_GB2312" panose="02010609030101010101" pitchFamily="49" charset="-122"/>
                </a:rPr>
                <a:t>,    </a:t>
              </a:r>
              <a:r>
                <a:rPr lang="en-US" altLang="zh-CN" sz="4265" b="1">
                  <a:latin typeface="宋体" panose="02010600030101010101" pitchFamily="2" charset="-122"/>
                  <a:ea typeface="宋体" panose="02010600030101010101" pitchFamily="2" charset="-122"/>
                </a:rPr>
                <a:t>  ,</a:t>
              </a:r>
              <a:r>
                <a:rPr lang="zh-CN" altLang="en-US" sz="4265" b="1">
                  <a:latin typeface="宋体" panose="02010600030101010101" pitchFamily="2" charset="-122"/>
                  <a:ea typeface="宋体" panose="02010600030101010101" pitchFamily="2" charset="-122"/>
                </a:rPr>
                <a:t>求   </a:t>
              </a:r>
              <a:r>
                <a:rPr lang="en-US" altLang="zh-CN" sz="4265" b="1"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</a:p>
          </p:txBody>
        </p:sp>
        <p:graphicFrame>
          <p:nvGraphicFramePr>
            <p:cNvPr id="15377" name="对象 385045"/>
            <p:cNvGraphicFramePr>
              <a:graphicFrameLocks noChangeAspect="1"/>
            </p:cNvGraphicFramePr>
            <p:nvPr/>
          </p:nvGraphicFramePr>
          <p:xfrm>
            <a:off x="4973" y="376"/>
            <a:ext cx="341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5" r:id="rId11" imgW="203200" imgH="228600" progId="Equation.3">
                    <p:embed/>
                  </p:oleObj>
                </mc:Choice>
                <mc:Fallback>
                  <p:oleObj r:id="rId11" imgW="2032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73" y="376"/>
                          <a:ext cx="341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78" name="文本框 385049"/>
          <p:cNvSpPr txBox="1"/>
          <p:nvPr/>
        </p:nvSpPr>
        <p:spPr>
          <a:xfrm>
            <a:off x="1055794" y="5216737"/>
            <a:ext cx="5856816" cy="6826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zh-CN" altLang="zh-CN" sz="4265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385051" name="对象 385050"/>
          <p:cNvGraphicFramePr>
            <a:graphicFrameLocks noChangeAspect="1"/>
          </p:cNvGraphicFramePr>
          <p:nvPr/>
        </p:nvGraphicFramePr>
        <p:xfrm>
          <a:off x="1009227" y="5216737"/>
          <a:ext cx="4895849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6" r:id="rId13" imgW="1295400" imgH="228600" progId="Equation.3">
                  <p:embed/>
                </p:oleObj>
              </mc:Choice>
              <mc:Fallback>
                <p:oleObj r:id="rId13" imgW="12954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09227" y="5216737"/>
                        <a:ext cx="4895849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548130" y="3254163"/>
          <a:ext cx="3337560" cy="181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7" r:id="rId15" imgW="889000" imgH="482600" progId="Equation.KSEE3">
                  <p:embed/>
                </p:oleObj>
              </mc:Choice>
              <mc:Fallback>
                <p:oleObj r:id="rId15" imgW="889000" imgH="482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48130" y="3254163"/>
                        <a:ext cx="3337560" cy="1812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练一练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5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5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5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5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5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85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8" grpId="0"/>
      <p:bldP spid="3850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/>
          <p:nvPr/>
        </p:nvSpPr>
        <p:spPr>
          <a:xfrm>
            <a:off x="4174067" y="3625956"/>
            <a:ext cx="1921933" cy="376555"/>
          </a:xfrm>
          <a:prstGeom prst="rect">
            <a:avLst/>
          </a:prstGeom>
          <a:noFill/>
          <a:ln w="9525">
            <a:noFill/>
          </a:ln>
        </p:spPr>
        <p:txBody>
          <a:bodyPr lIns="110118" tIns="55058" rIns="110118" bIns="55058" anchor="ctr">
            <a:spAutoFit/>
          </a:bodyPr>
          <a:lstStyle/>
          <a:p>
            <a:pPr algn="ctr" defTabSz="825500" eaLnBrk="0" hangingPunct="0"/>
            <a:endParaRPr lang="zh-CN" altLang="zh-CN" sz="1735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6" name="矩形 402454"/>
          <p:cNvSpPr/>
          <p:nvPr/>
        </p:nvSpPr>
        <p:spPr>
          <a:xfrm>
            <a:off x="148167" y="-1178983"/>
            <a:ext cx="2438400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endParaRPr lang="zh-CN" altLang="en-US" sz="4800"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作业布置</a:t>
            </a:r>
          </a:p>
        </p:txBody>
      </p:sp>
      <p:sp>
        <p:nvSpPr>
          <p:cNvPr id="4" name="矩形 3"/>
          <p:cNvSpPr/>
          <p:nvPr/>
        </p:nvSpPr>
        <p:spPr>
          <a:xfrm>
            <a:off x="695400" y="128629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书面作业：教材P15 1-5</a:t>
            </a:r>
          </a:p>
          <a:p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预习：P16-P17</a:t>
            </a:r>
          </a:p>
        </p:txBody>
      </p:sp>
      <p:pic>
        <p:nvPicPr>
          <p:cNvPr id="18447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785600" y="12395200"/>
            <a:ext cx="304800" cy="215900"/>
          </a:xfrm>
          <a:prstGeom prst="cube">
            <a:avLst/>
          </a:prstGeom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文本框 21514"/>
          <p:cNvSpPr txBox="1"/>
          <p:nvPr/>
        </p:nvSpPr>
        <p:spPr>
          <a:xfrm>
            <a:off x="191558" y="116628"/>
            <a:ext cx="4257040" cy="673947"/>
          </a:xfrm>
          <a:prstGeom prst="rect">
            <a:avLst/>
          </a:prstGeom>
          <a:noFill/>
          <a:ln w="9525">
            <a:noFill/>
          </a:ln>
          <a:effectLst>
            <a:prstShdw prst="shdw12" dir="16200000">
              <a:schemeClr val="bg2">
                <a:alpha val="50000"/>
              </a:schemeClr>
            </a:prstShdw>
          </a:effectLst>
        </p:spPr>
        <p:txBody>
          <a:bodyPr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4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创设情景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122680" y="955252"/>
            <a:ext cx="10387753" cy="2269913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r>
              <a:rPr lang="zh-CN" altLang="zh-CN" sz="4000" dirty="0"/>
              <a:t>大家一起看以下的数列</a:t>
            </a:r>
            <a:r>
              <a:rPr lang="en-US" altLang="zh-CN" sz="4000" dirty="0"/>
              <a:t>4</a:t>
            </a:r>
            <a:r>
              <a:rPr lang="zh-CN" altLang="zh-CN" sz="4000" dirty="0"/>
              <a:t>，</a:t>
            </a:r>
            <a:r>
              <a:rPr lang="en-US" altLang="zh-CN" sz="4000" dirty="0"/>
              <a:t>8</a:t>
            </a:r>
            <a:r>
              <a:rPr lang="zh-CN" altLang="zh-CN" sz="4000" dirty="0"/>
              <a:t>，</a:t>
            </a:r>
            <a:r>
              <a:rPr lang="en-US" altLang="zh-CN" sz="4000" dirty="0"/>
              <a:t>12</a:t>
            </a:r>
            <a:r>
              <a:rPr lang="zh-CN" altLang="zh-CN" sz="4000" dirty="0"/>
              <a:t>，</a:t>
            </a:r>
            <a:r>
              <a:rPr lang="en-US" altLang="zh-CN" sz="4000" dirty="0"/>
              <a:t>16····</a:t>
            </a:r>
            <a:endParaRPr lang="zh-CN" altLang="zh-CN" sz="4000" dirty="0"/>
          </a:p>
          <a:p>
            <a:r>
              <a:rPr lang="zh-CN" altLang="zh-CN" sz="4000" dirty="0"/>
              <a:t>当我们在买衣服时尺码</a:t>
            </a:r>
            <a:r>
              <a:rPr lang="en-US" altLang="zh-CN" sz="4000" dirty="0"/>
              <a:t>36</a:t>
            </a:r>
            <a:r>
              <a:rPr lang="zh-CN" altLang="zh-CN" sz="4000" dirty="0"/>
              <a:t>，</a:t>
            </a:r>
            <a:r>
              <a:rPr lang="en-US" altLang="zh-CN" sz="4000" dirty="0"/>
              <a:t>38</a:t>
            </a:r>
            <a:r>
              <a:rPr lang="zh-CN" altLang="zh-CN" sz="4000" dirty="0"/>
              <a:t>，</a:t>
            </a:r>
            <a:r>
              <a:rPr lang="en-US" altLang="zh-CN" sz="4000" dirty="0"/>
              <a:t>40</a:t>
            </a:r>
            <a:r>
              <a:rPr lang="zh-CN" altLang="zh-CN" sz="4000" dirty="0"/>
              <a:t>，</a:t>
            </a:r>
            <a:r>
              <a:rPr lang="en-US" altLang="zh-CN" sz="4000" dirty="0"/>
              <a:t>42····</a:t>
            </a:r>
            <a:endParaRPr lang="zh-CN" altLang="zh-CN" sz="4000" dirty="0"/>
          </a:p>
          <a:p>
            <a:r>
              <a:rPr lang="zh-CN" altLang="zh-CN" sz="4000" dirty="0"/>
              <a:t>下面我们看一下课本的问题，海拔为</a:t>
            </a:r>
            <a:r>
              <a:rPr lang="en-US" altLang="zh-CN" sz="4000" dirty="0"/>
              <a:t>0</a:t>
            </a:r>
            <a:r>
              <a:rPr lang="zh-CN" altLang="zh-CN" sz="4000" dirty="0"/>
              <a:t>时气温是</a:t>
            </a:r>
            <a:r>
              <a:rPr lang="en-US" altLang="zh-CN" sz="4000" dirty="0"/>
              <a:t>25</a:t>
            </a:r>
            <a:r>
              <a:rPr lang="zh-CN" altLang="zh-CN" sz="4000" dirty="0"/>
              <a:t>度，海拔升高</a:t>
            </a:r>
            <a:r>
              <a:rPr lang="en-US" altLang="zh-CN" sz="4000" dirty="0"/>
              <a:t>100</a:t>
            </a:r>
            <a:r>
              <a:rPr lang="zh-CN" altLang="zh-CN" sz="4000" dirty="0"/>
              <a:t>米，气温下降一度</a:t>
            </a:r>
          </a:p>
          <a:p>
            <a:r>
              <a:rPr lang="zh-CN" altLang="zh-CN" sz="4000" dirty="0"/>
              <a:t>数列可表示为：</a:t>
            </a:r>
            <a:r>
              <a:rPr lang="en-US" altLang="zh-CN" sz="4000" dirty="0"/>
              <a:t>25</a:t>
            </a:r>
            <a:r>
              <a:rPr lang="zh-CN" altLang="zh-CN" sz="4000" dirty="0"/>
              <a:t>，</a:t>
            </a:r>
            <a:r>
              <a:rPr lang="en-US" altLang="zh-CN" sz="4000" dirty="0"/>
              <a:t>24</a:t>
            </a:r>
            <a:r>
              <a:rPr lang="zh-CN" altLang="zh-CN" sz="4000" dirty="0"/>
              <a:t>，</a:t>
            </a:r>
            <a:r>
              <a:rPr lang="en-US" altLang="zh-CN" sz="4000" dirty="0"/>
              <a:t>23</a:t>
            </a:r>
            <a:r>
              <a:rPr lang="zh-CN" altLang="zh-CN" sz="4000" dirty="0"/>
              <a:t>，</a:t>
            </a:r>
            <a:r>
              <a:rPr lang="en-US" altLang="zh-CN" sz="4000" dirty="0"/>
              <a:t>22····</a:t>
            </a:r>
            <a:endParaRPr lang="zh-CN" altLang="zh-CN" sz="4000" dirty="0"/>
          </a:p>
          <a:p>
            <a:r>
              <a:rPr lang="zh-CN" altLang="zh-CN" sz="4000" dirty="0"/>
              <a:t>那么大家可以发现其中的有什么规律</a:t>
            </a:r>
            <a:r>
              <a:rPr lang="zh-CN" altLang="zh-CN" sz="4000" dirty="0" smtClean="0"/>
              <a:t>呢</a:t>
            </a:r>
            <a:r>
              <a:rPr lang="zh-CN" altLang="en-US" sz="4000" dirty="0" smtClean="0"/>
              <a:t>？</a:t>
            </a:r>
            <a:endParaRPr lang="zh-CN" altLang="zh-CN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206856"/>
          <p:cNvSpPr txBox="1"/>
          <p:nvPr/>
        </p:nvSpPr>
        <p:spPr>
          <a:xfrm>
            <a:off x="239607" y="980863"/>
            <a:ext cx="11330517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</a:rPr>
              <a:t>4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</a:rPr>
              <a:t>8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</a:rPr>
              <a:t>12</a:t>
            </a:r>
            <a:r>
              <a:rPr lang="zh-CN" altLang="en-US" sz="3200" b="1" dirty="0" smtClean="0">
                <a:latin typeface="Arial Black" panose="020B0A04020102020204" pitchFamily="34" charset="0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</a:rPr>
              <a:t>16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；</a:t>
            </a:r>
            <a:endParaRPr lang="zh-CN" altLang="en-US" sz="3200" b="1" dirty="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8195" name="文本框 206859"/>
          <p:cNvSpPr txBox="1"/>
          <p:nvPr/>
        </p:nvSpPr>
        <p:spPr>
          <a:xfrm>
            <a:off x="-817033" y="-1276349"/>
            <a:ext cx="3073400" cy="1066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CN" altLang="zh-CN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6" name="文本框 206868"/>
          <p:cNvSpPr txBox="1"/>
          <p:nvPr/>
        </p:nvSpPr>
        <p:spPr>
          <a:xfrm>
            <a:off x="191347" y="1940561"/>
            <a:ext cx="11664951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 smtClean="0">
                <a:latin typeface="Arial Black" panose="020B0A04020102020204" pitchFamily="34" charset="0"/>
              </a:rPr>
              <a:t>36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</a:rPr>
              <a:t>38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40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</a:rPr>
              <a:t>42</a:t>
            </a:r>
            <a:r>
              <a:rPr lang="en-US" altLang="zh-CN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；</a:t>
            </a:r>
          </a:p>
        </p:txBody>
      </p:sp>
      <p:sp>
        <p:nvSpPr>
          <p:cNvPr id="8197" name="文本框 206869"/>
          <p:cNvSpPr txBox="1"/>
          <p:nvPr/>
        </p:nvSpPr>
        <p:spPr>
          <a:xfrm>
            <a:off x="191347" y="2708910"/>
            <a:ext cx="126238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） 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25</a:t>
            </a:r>
            <a:r>
              <a:rPr lang="zh-CN" altLang="en-US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24</a:t>
            </a:r>
            <a:r>
              <a:rPr lang="zh-CN" altLang="en-US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23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,  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22</a:t>
            </a:r>
            <a:r>
              <a:rPr lang="zh-CN" altLang="en-US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；</a:t>
            </a:r>
            <a:endParaRPr lang="zh-CN" altLang="en-US" sz="3200" b="1" dirty="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06872" name="文本框 206871"/>
          <p:cNvSpPr txBox="1"/>
          <p:nvPr/>
        </p:nvSpPr>
        <p:spPr>
          <a:xfrm>
            <a:off x="623570" y="4581525"/>
            <a:ext cx="1131760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CC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共同特点：</a:t>
            </a:r>
            <a:r>
              <a:rPr lang="zh-CN" altLang="en-US" sz="4800" b="1" u="sng">
                <a:solidFill>
                  <a:schemeClr val="tx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从第</a:t>
            </a:r>
            <a:r>
              <a:rPr lang="en-US" altLang="zh-CN" sz="4800" b="1" u="sng">
                <a:solidFill>
                  <a:schemeClr val="tx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2</a:t>
            </a:r>
            <a:r>
              <a:rPr lang="zh-CN" altLang="en-US" sz="4800" b="1" u="sng">
                <a:solidFill>
                  <a:schemeClr val="tx2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项起，每一项与它的前一项的差等于同一个常数。</a:t>
            </a:r>
          </a:p>
        </p:txBody>
      </p:sp>
      <p:sp>
        <p:nvSpPr>
          <p:cNvPr id="206893" name="云形标注 206892"/>
          <p:cNvSpPr/>
          <p:nvPr/>
        </p:nvSpPr>
        <p:spPr>
          <a:xfrm>
            <a:off x="6646201" y="1128500"/>
            <a:ext cx="5520267" cy="3744384"/>
          </a:xfrm>
          <a:prstGeom prst="cloudCallout">
            <a:avLst>
              <a:gd name="adj1" fmla="val -115838"/>
              <a:gd name="adj2" fmla="val 15120"/>
            </a:avLst>
          </a:prstGeom>
          <a:gradFill rotWithShape="1">
            <a:gsLst>
              <a:gs pos="0">
                <a:srgbClr val="EEF402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noFill/>
          </a:ln>
        </p:spPr>
        <p:txBody>
          <a:bodyPr anchor="ctr"/>
          <a:lstStyle/>
          <a:p>
            <a:pPr fontAlgn="base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</a:pPr>
            <a:r>
              <a:rPr lang="zh-CN" altLang="en-US" sz="4800" b="1" strike="noStrike" noProof="1" smtClean="0">
                <a:effectLst>
                  <a:outerShdw blurRad="38100" dist="38100" dir="2700000">
                    <a:srgbClr val="FFFFFF"/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cs"/>
                <a:sym typeface="宋体" panose="02010600030101010101" pitchFamily="2" charset="-122"/>
              </a:rPr>
              <a:t>这三个</a:t>
            </a:r>
            <a:r>
              <a:rPr lang="zh-CN" altLang="en-US" sz="4800" b="1" strike="noStrike" noProof="1">
                <a:effectLst>
                  <a:outerShdw blurRad="38100" dist="38100" dir="2700000">
                    <a:srgbClr val="FFFFFF"/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cs"/>
                <a:sym typeface="宋体" panose="02010600030101010101" pitchFamily="2" charset="-122"/>
              </a:rPr>
              <a:t>数列有何共同特点</a:t>
            </a:r>
            <a:r>
              <a:rPr lang="en-US" altLang="zh-CN" sz="4265" b="1" strike="noStrike" noProof="1">
                <a:effectLst>
                  <a:outerShdw blurRad="38100" dist="38100" dir="2700000">
                    <a:srgbClr val="FFFFFF"/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cs"/>
                <a:sym typeface="宋体" panose="02010600030101010101" pitchFamily="2" charset="-122"/>
              </a:rPr>
              <a:t>?</a:t>
            </a:r>
            <a:endParaRPr lang="en-US" altLang="zh-CN" sz="3735" b="1" strike="noStrike" noProof="1">
              <a:solidFill>
                <a:schemeClr val="tx2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147" name="矩形 6"/>
          <p:cNvSpPr/>
          <p:nvPr/>
        </p:nvSpPr>
        <p:spPr>
          <a:xfrm>
            <a:off x="190923" y="45297"/>
            <a:ext cx="6703907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发现新知  形成概念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06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068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72" grpId="0"/>
      <p:bldP spid="206872" grpId="2"/>
      <p:bldP spid="206893" grpId="0" animBg="1"/>
      <p:bldP spid="20689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206859"/>
          <p:cNvSpPr txBox="1"/>
          <p:nvPr/>
        </p:nvSpPr>
        <p:spPr>
          <a:xfrm>
            <a:off x="-817033" y="-1276349"/>
            <a:ext cx="3073400" cy="1066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CN" altLang="zh-CN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10" name="文本框 9235"/>
          <p:cNvSpPr txBox="1"/>
          <p:nvPr/>
        </p:nvSpPr>
        <p:spPr>
          <a:xfrm>
            <a:off x="263525" y="1052830"/>
            <a:ext cx="9889067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latin typeface="Arial Black" panose="020B0A04020102020204" pitchFamily="34" charset="0"/>
                <a:ea typeface="宋体" panose="02010600030101010101" pitchFamily="2" charset="-122"/>
              </a:rPr>
              <a:t>等差数列的定义：</a:t>
            </a:r>
          </a:p>
        </p:txBody>
      </p:sp>
      <p:sp>
        <p:nvSpPr>
          <p:cNvPr id="9241" name="文本框 9240"/>
          <p:cNvSpPr txBox="1"/>
          <p:nvPr/>
        </p:nvSpPr>
        <p:spPr>
          <a:xfrm>
            <a:off x="766868" y="2133177"/>
            <a:ext cx="10783993" cy="383455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>
            <a:noAutofit/>
          </a:bodyPr>
          <a:lstStyle/>
          <a:p>
            <a:pPr>
              <a:spcBef>
                <a:spcPct val="50000"/>
              </a:spcBef>
            </a:pPr>
            <a:r>
              <a:rPr lang="zh-CN" altLang="en-US" sz="100" b="1" dirty="0">
                <a:latin typeface="Arial" panose="020B0604020202020204" pitchFamily="34" charset="0"/>
                <a:ea typeface="宋体" panose="02010600030101010101" pitchFamily="2" charset="-122"/>
              </a:rPr>
              <a:t>               </a:t>
            </a:r>
            <a:r>
              <a:rPr lang="zh-CN" altLang="en-US" sz="4800" b="1" dirty="0">
                <a:latin typeface="Arial" panose="020B0604020202020204" pitchFamily="34" charset="0"/>
                <a:ea typeface="宋体" panose="02010600030101010101" pitchFamily="2" charset="-122"/>
              </a:rPr>
              <a:t>一般地，如果一个数列从第</a:t>
            </a:r>
            <a:r>
              <a:rPr lang="en-US" altLang="zh-CN" sz="4800" b="1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4800" b="1" dirty="0">
                <a:latin typeface="Arial" panose="020B0604020202020204" pitchFamily="34" charset="0"/>
                <a:ea typeface="宋体" panose="02010600030101010101" pitchFamily="2" charset="-122"/>
              </a:rPr>
              <a:t>项起，每一项与其前一项的差等于同一个常数，那么这个数列就叫做等差数列。            </a:t>
            </a:r>
            <a:r>
              <a:rPr lang="zh-CN" altLang="en-US" sz="4800" b="1" dirty="0">
                <a:solidFill>
                  <a:srgbClr val="FF6767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这个常数叫做等差数列的公差，公差通常用字母</a:t>
            </a:r>
            <a:r>
              <a:rPr lang="en-US" altLang="zh-CN" sz="4800" b="1" dirty="0">
                <a:solidFill>
                  <a:srgbClr val="FF6767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r>
              <a:rPr lang="zh-CN" altLang="en-US" sz="4800" b="1" dirty="0">
                <a:solidFill>
                  <a:srgbClr val="FF6767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表示。</a:t>
            </a:r>
          </a:p>
        </p:txBody>
      </p:sp>
      <p:sp>
        <p:nvSpPr>
          <p:cNvPr id="9242" name="直接连接符 9241"/>
          <p:cNvSpPr/>
          <p:nvPr/>
        </p:nvSpPr>
        <p:spPr>
          <a:xfrm>
            <a:off x="7680537" y="2996988"/>
            <a:ext cx="15367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9243" name="直接连接符 9242"/>
          <p:cNvSpPr/>
          <p:nvPr/>
        </p:nvSpPr>
        <p:spPr>
          <a:xfrm>
            <a:off x="7391823" y="3721947"/>
            <a:ext cx="2900680" cy="4572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3" name="矩形 6"/>
          <p:cNvSpPr/>
          <p:nvPr/>
        </p:nvSpPr>
        <p:spPr>
          <a:xfrm>
            <a:off x="190923" y="45297"/>
            <a:ext cx="6703907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发现新知  形成概念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  <p:cond evt="onBegin" delay="0">
                          <p:tn val="9"/>
                        </p:cond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  <p:cond evt="onBegin" delay="0">
                          <p:tn val="15"/>
                        </p:cond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206856"/>
          <p:cNvSpPr txBox="1"/>
          <p:nvPr/>
        </p:nvSpPr>
        <p:spPr>
          <a:xfrm>
            <a:off x="407670" y="1286298"/>
            <a:ext cx="11330517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9 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；</a:t>
            </a:r>
          </a:p>
        </p:txBody>
      </p:sp>
      <p:sp>
        <p:nvSpPr>
          <p:cNvPr id="8195" name="文本框 206859"/>
          <p:cNvSpPr txBox="1"/>
          <p:nvPr/>
        </p:nvSpPr>
        <p:spPr>
          <a:xfrm>
            <a:off x="-817033" y="-1276349"/>
            <a:ext cx="3073400" cy="1066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CN" altLang="zh-CN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6" name="文本框 206868"/>
          <p:cNvSpPr txBox="1"/>
          <p:nvPr/>
        </p:nvSpPr>
        <p:spPr>
          <a:xfrm>
            <a:off x="454237" y="2623609"/>
            <a:ext cx="11664951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15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 </a:t>
            </a:r>
            <a:r>
              <a:rPr lang="en-US" altLang="zh-CN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9</a:t>
            </a:r>
            <a:r>
              <a:rPr lang="zh-CN" altLang="en-US" sz="3200" b="1" dirty="0" smtClean="0">
                <a:latin typeface="Arial Black" panose="020B0A04020102020204" pitchFamily="34" charset="0"/>
              </a:rPr>
              <a:t> 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3 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；</a:t>
            </a:r>
          </a:p>
        </p:txBody>
      </p:sp>
      <p:sp>
        <p:nvSpPr>
          <p:cNvPr id="8197" name="文本框 206869"/>
          <p:cNvSpPr txBox="1"/>
          <p:nvPr/>
        </p:nvSpPr>
        <p:spPr>
          <a:xfrm>
            <a:off x="454237" y="3967692"/>
            <a:ext cx="10649373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48</a:t>
            </a: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53</a:t>
            </a: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58,  63</a:t>
            </a:r>
            <a:r>
              <a:rPr lang="zh-CN" altLang="en-US" sz="3200" b="1" dirty="0" smtClean="0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68</a:t>
            </a:r>
            <a:r>
              <a:rPr lang="zh-CN" altLang="en-US" sz="3200" b="1" dirty="0">
                <a:latin typeface="Arial Black" panose="020B0A04020102020204" pitchFamily="34" charset="0"/>
                <a:ea typeface="黑体" panose="02010609060101010101" pitchFamily="49" charset="-122"/>
              </a:rPr>
              <a:t>；</a:t>
            </a:r>
          </a:p>
        </p:txBody>
      </p:sp>
      <p:grpSp>
        <p:nvGrpSpPr>
          <p:cNvPr id="206876" name="组合 206875"/>
          <p:cNvGrpSpPr/>
          <p:nvPr/>
        </p:nvGrpSpPr>
        <p:grpSpPr>
          <a:xfrm>
            <a:off x="7350125" y="476885"/>
            <a:ext cx="2700867" cy="1187451"/>
            <a:chOff x="4484" y="0"/>
            <a:chExt cx="1276" cy="561"/>
          </a:xfrm>
        </p:grpSpPr>
        <p:sp>
          <p:nvSpPr>
            <p:cNvPr id="8200" name="椭圆形标注 206876"/>
            <p:cNvSpPr/>
            <p:nvPr/>
          </p:nvSpPr>
          <p:spPr>
            <a:xfrm>
              <a:off x="4484" y="0"/>
              <a:ext cx="1276" cy="561"/>
            </a:xfrm>
            <a:prstGeom prst="wedgeEllipseCallout">
              <a:avLst>
                <a:gd name="adj1" fmla="val -96472"/>
                <a:gd name="adj2" fmla="val 53208"/>
              </a:avLst>
            </a:prstGeom>
            <a:solidFill>
              <a:srgbClr val="99FF66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/>
              <a:endParaRPr lang="zh-CN" altLang="zh-CN" sz="4800"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  <p:sp>
          <p:nvSpPr>
            <p:cNvPr id="8201" name="文本框 206877"/>
            <p:cNvSpPr txBox="1"/>
            <p:nvPr/>
          </p:nvSpPr>
          <p:spPr>
            <a:xfrm>
              <a:off x="4776" y="0"/>
              <a:ext cx="907" cy="39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4800" b="1">
                  <a:latin typeface="Arial" panose="020B0604020202020204" pitchFamily="34" charset="0"/>
                  <a:ea typeface="宋体" panose="02010600030101010101" pitchFamily="2" charset="-122"/>
                </a:rPr>
                <a:t>d=2</a:t>
              </a:r>
            </a:p>
          </p:txBody>
        </p:sp>
      </p:grpSp>
      <p:grpSp>
        <p:nvGrpSpPr>
          <p:cNvPr id="206879" name="组合 206878"/>
          <p:cNvGrpSpPr/>
          <p:nvPr/>
        </p:nvGrpSpPr>
        <p:grpSpPr>
          <a:xfrm>
            <a:off x="8400627" y="1628774"/>
            <a:ext cx="2700867" cy="1187451"/>
            <a:chOff x="4528" y="493"/>
            <a:chExt cx="1276" cy="561"/>
          </a:xfrm>
        </p:grpSpPr>
        <p:sp>
          <p:nvSpPr>
            <p:cNvPr id="8203" name="椭圆形标注 206879"/>
            <p:cNvSpPr/>
            <p:nvPr/>
          </p:nvSpPr>
          <p:spPr>
            <a:xfrm>
              <a:off x="4528" y="493"/>
              <a:ext cx="1276" cy="561"/>
            </a:xfrm>
            <a:prstGeom prst="wedgeEllipseCallout">
              <a:avLst>
                <a:gd name="adj1" fmla="val -114106"/>
                <a:gd name="adj2" fmla="val 70856"/>
              </a:avLst>
            </a:prstGeom>
            <a:solidFill>
              <a:srgbClr val="99FF66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/>
              <a:endParaRPr lang="zh-CN" altLang="zh-CN" sz="3200"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  <p:sp>
          <p:nvSpPr>
            <p:cNvPr id="8204" name="文本框 206880"/>
            <p:cNvSpPr txBox="1"/>
            <p:nvPr/>
          </p:nvSpPr>
          <p:spPr>
            <a:xfrm>
              <a:off x="4740" y="608"/>
              <a:ext cx="852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3200" b="1">
                  <a:latin typeface="Arial" panose="020B0604020202020204" pitchFamily="34" charset="0"/>
                  <a:ea typeface="宋体" panose="02010600030101010101" pitchFamily="2" charset="-122"/>
                </a:rPr>
                <a:t>d=-3</a:t>
              </a:r>
            </a:p>
          </p:txBody>
        </p:sp>
      </p:grpSp>
      <p:grpSp>
        <p:nvGrpSpPr>
          <p:cNvPr id="206885" name="组合 206884"/>
          <p:cNvGrpSpPr/>
          <p:nvPr/>
        </p:nvGrpSpPr>
        <p:grpSpPr>
          <a:xfrm>
            <a:off x="9368224" y="3137959"/>
            <a:ext cx="2429249" cy="1187451"/>
            <a:chOff x="5309" y="2739"/>
            <a:chExt cx="1276" cy="561"/>
          </a:xfrm>
        </p:grpSpPr>
        <p:sp>
          <p:nvSpPr>
            <p:cNvPr id="8206" name="椭圆形标注 206885"/>
            <p:cNvSpPr/>
            <p:nvPr/>
          </p:nvSpPr>
          <p:spPr>
            <a:xfrm>
              <a:off x="5309" y="2739"/>
              <a:ext cx="1276" cy="561"/>
            </a:xfrm>
            <a:prstGeom prst="wedgeEllipseCallout">
              <a:avLst>
                <a:gd name="adj1" fmla="val -144199"/>
                <a:gd name="adj2" fmla="val 48218"/>
              </a:avLst>
            </a:prstGeom>
            <a:solidFill>
              <a:srgbClr val="99FF66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/>
              <a:endParaRPr lang="zh-CN" altLang="zh-CN" sz="3200"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  <p:sp>
          <p:nvSpPr>
            <p:cNvPr id="8207" name="文本框 206886"/>
            <p:cNvSpPr txBox="1"/>
            <p:nvPr/>
          </p:nvSpPr>
          <p:spPr>
            <a:xfrm>
              <a:off x="5519" y="2739"/>
              <a:ext cx="1066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3200" b="1">
                  <a:latin typeface="Arial" panose="020B0604020202020204" pitchFamily="34" charset="0"/>
                  <a:ea typeface="宋体" panose="02010600030101010101" pitchFamily="2" charset="-122"/>
                </a:rPr>
                <a:t>d=5</a:t>
              </a:r>
            </a:p>
          </p:txBody>
        </p:sp>
      </p:grpSp>
      <p:sp>
        <p:nvSpPr>
          <p:cNvPr id="8210" name="文本框 9235"/>
          <p:cNvSpPr txBox="1"/>
          <p:nvPr/>
        </p:nvSpPr>
        <p:spPr>
          <a:xfrm>
            <a:off x="407670" y="5154718"/>
            <a:ext cx="9889067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 b="1" dirty="0" smtClean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8 .</a:t>
            </a:r>
            <a:endParaRPr lang="zh-CN" altLang="en-US" sz="3200" b="1" dirty="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组合 206875"/>
          <p:cNvGrpSpPr/>
          <p:nvPr/>
        </p:nvGrpSpPr>
        <p:grpSpPr>
          <a:xfrm>
            <a:off x="7464426" y="4293023"/>
            <a:ext cx="2700867" cy="1187451"/>
            <a:chOff x="4484" y="0"/>
            <a:chExt cx="1276" cy="561"/>
          </a:xfrm>
        </p:grpSpPr>
        <p:sp>
          <p:nvSpPr>
            <p:cNvPr id="8212" name="椭圆形标注 206876"/>
            <p:cNvSpPr/>
            <p:nvPr/>
          </p:nvSpPr>
          <p:spPr>
            <a:xfrm>
              <a:off x="4484" y="0"/>
              <a:ext cx="1276" cy="561"/>
            </a:xfrm>
            <a:prstGeom prst="wedgeEllipseCallout">
              <a:avLst>
                <a:gd name="adj1" fmla="val -96472"/>
                <a:gd name="adj2" fmla="val 53208"/>
              </a:avLst>
            </a:prstGeom>
            <a:solidFill>
              <a:srgbClr val="99FF66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/>
              <a:endParaRPr lang="zh-CN" altLang="zh-CN" sz="3200"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  <p:sp>
          <p:nvSpPr>
            <p:cNvPr id="8213" name="文本框 206877"/>
            <p:cNvSpPr txBox="1"/>
            <p:nvPr/>
          </p:nvSpPr>
          <p:spPr>
            <a:xfrm>
              <a:off x="4838" y="63"/>
              <a:ext cx="907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3200" b="1">
                  <a:latin typeface="Arial" panose="020B0604020202020204" pitchFamily="34" charset="0"/>
                  <a:ea typeface="宋体" panose="02010600030101010101" pitchFamily="2" charset="-122"/>
                </a:rPr>
                <a:t>d=0</a:t>
              </a:r>
            </a:p>
          </p:txBody>
        </p:sp>
      </p:grpSp>
      <p:sp>
        <p:nvSpPr>
          <p:cNvPr id="3" name="矩形 6"/>
          <p:cNvSpPr/>
          <p:nvPr/>
        </p:nvSpPr>
        <p:spPr>
          <a:xfrm>
            <a:off x="190923" y="45297"/>
            <a:ext cx="6703907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发现新知  形成概念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8" name="文本框 379910"/>
          <p:cNvSpPr txBox="1"/>
          <p:nvPr/>
        </p:nvSpPr>
        <p:spPr>
          <a:xfrm>
            <a:off x="-97155" y="2132965"/>
            <a:ext cx="5817870" cy="4130675"/>
          </a:xfrm>
          <a:prstGeom prst="rect">
            <a:avLst/>
          </a:prstGeom>
          <a:noFill/>
          <a:ln w="9525">
            <a:noFill/>
          </a:ln>
        </p:spPr>
        <p:txBody>
          <a:bodyPr wrap="square" anchor="b">
            <a:spAutoFit/>
          </a:bodyPr>
          <a:lstStyle/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 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1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4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7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10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；</a:t>
            </a:r>
            <a:endParaRPr lang="en-US" altLang="zh-CN" sz="3200" b="1" dirty="0">
              <a:latin typeface="Arial Black" panose="020B0A04020102020204" pitchFamily="34" charset="0"/>
              <a:ea typeface="宋体" panose="02010600030101010101" pitchFamily="2" charset="-122"/>
            </a:endParaRP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3200" b="1" dirty="0">
              <a:latin typeface="Arial Black" panose="020B0A04020102020204" pitchFamily="34" charset="0"/>
              <a:ea typeface="楷体_GB2312" panose="02010609030101010101" pitchFamily="49" charset="-122"/>
            </a:endParaRP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2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</a:rPr>
              <a:t>）            ；</a:t>
            </a: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3200" b="1" dirty="0">
              <a:latin typeface="Arial Black" panose="020B0A04020102020204" pitchFamily="34" charset="0"/>
              <a:ea typeface="宋体" panose="02010600030101010101" pitchFamily="2" charset="-122"/>
            </a:endParaRP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）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-8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-6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-4</a:t>
            </a:r>
            <a:r>
              <a:rPr lang="zh-CN" altLang="en-US" sz="3200" b="1" dirty="0">
                <a:latin typeface="Arial Black" panose="020B0A04020102020204" pitchFamily="34" charset="0"/>
                <a:ea typeface="宋体" panose="02010600030101010101" pitchFamily="2" charset="-122"/>
              </a:rPr>
              <a:t>，</a:t>
            </a:r>
            <a:endParaRPr lang="zh-CN" altLang="zh-CN" sz="3200" b="1" dirty="0">
              <a:latin typeface="Arial Black" panose="020B0A04020102020204" pitchFamily="34" charset="0"/>
              <a:ea typeface="宋体" panose="02010600030101010101" pitchFamily="2" charset="-122"/>
            </a:endParaRP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3200" b="1" dirty="0">
              <a:latin typeface="Arial Black" panose="020B0A04020102020204" pitchFamily="34" charset="0"/>
              <a:sym typeface="+mn-ea"/>
            </a:endParaRPr>
          </a:p>
          <a:p>
            <a:pPr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Arial Black" panose="020B0A04020102020204" pitchFamily="34" charset="0"/>
                <a:sym typeface="+mn-ea"/>
              </a:rPr>
              <a:t>（</a:t>
            </a:r>
            <a:r>
              <a:rPr lang="en-US" altLang="zh-CN" sz="3200" b="1" dirty="0">
                <a:latin typeface="Arial Black" panose="020B0A04020102020204" pitchFamily="34" charset="0"/>
                <a:sym typeface="+mn-ea"/>
              </a:rPr>
              <a:t>4</a:t>
            </a:r>
            <a:r>
              <a:rPr lang="zh-CN" altLang="en-US" sz="3200" b="1" dirty="0">
                <a:latin typeface="Arial Black" panose="020B0A04020102020204" pitchFamily="34" charset="0"/>
                <a:sym typeface="+mn-ea"/>
              </a:rPr>
              <a:t>）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15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12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10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8</a:t>
            </a:r>
            <a:r>
              <a:rPr lang="zh-CN" altLang="en-US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，</a:t>
            </a:r>
            <a:r>
              <a:rPr lang="en-US" altLang="zh-CN" sz="3200" b="1" dirty="0">
                <a:latin typeface="Arial Black" panose="020B0A04020102020204" pitchFamily="34" charset="0"/>
                <a:ea typeface="楷体_GB2312" panose="02010609030101010101" pitchFamily="49" charset="-122"/>
                <a:sym typeface="+mn-ea"/>
              </a:rPr>
              <a:t>6</a:t>
            </a:r>
            <a:endParaRPr lang="zh-CN" altLang="en-US" sz="3200" b="1" dirty="0">
              <a:latin typeface="Arial Black" panose="020B0A04020102020204" pitchFamily="34" charset="0"/>
              <a:ea typeface="楷体_GB2312" panose="02010609030101010101" pitchFamily="49" charset="-122"/>
              <a:sym typeface="+mn-ea"/>
            </a:endParaRPr>
          </a:p>
        </p:txBody>
      </p:sp>
      <p:sp>
        <p:nvSpPr>
          <p:cNvPr id="379906" name="文本框 379905"/>
          <p:cNvSpPr txBox="1"/>
          <p:nvPr/>
        </p:nvSpPr>
        <p:spPr>
          <a:xfrm>
            <a:off x="4224867" y="4581102"/>
            <a:ext cx="766233" cy="7480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265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是</a:t>
            </a:r>
          </a:p>
        </p:txBody>
      </p:sp>
      <p:sp>
        <p:nvSpPr>
          <p:cNvPr id="379907" name="文本框 379906"/>
          <p:cNvSpPr txBox="1"/>
          <p:nvPr/>
        </p:nvSpPr>
        <p:spPr>
          <a:xfrm>
            <a:off x="5232401" y="5607262"/>
            <a:ext cx="1729316" cy="66611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735" b="1">
                <a:solidFill>
                  <a:srgbClr val="FD2D17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不是</a:t>
            </a:r>
          </a:p>
        </p:txBody>
      </p:sp>
      <p:sp>
        <p:nvSpPr>
          <p:cNvPr id="9220" name="文本占位符 379909"/>
          <p:cNvSpPr>
            <a:spLocks noGrp="1"/>
          </p:cNvSpPr>
          <p:nvPr>
            <p:ph type="body" sz="half" idx="1"/>
          </p:nvPr>
        </p:nvSpPr>
        <p:spPr>
          <a:xfrm>
            <a:off x="0" y="1124585"/>
            <a:ext cx="11952605" cy="1125220"/>
          </a:xfrm>
        </p:spPr>
        <p:txBody>
          <a:bodyPr anchor="t"/>
          <a:lstStyle/>
          <a:p>
            <a:pPr>
              <a:buNone/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判断下列各组数列中哪些是等差数列，哪些不是？如果是，写出首项</a:t>
            </a:r>
            <a:r>
              <a:rPr lang="en-US" altLang="zh-CN" sz="32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和公差</a:t>
            </a:r>
            <a:r>
              <a:rPr lang="en-US" altLang="zh-CN" sz="32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 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如果不是，说明理由。</a:t>
            </a:r>
          </a:p>
        </p:txBody>
      </p:sp>
      <p:sp>
        <p:nvSpPr>
          <p:cNvPr id="379914" name="文本框 379913"/>
          <p:cNvSpPr txBox="1"/>
          <p:nvPr/>
        </p:nvSpPr>
        <p:spPr>
          <a:xfrm>
            <a:off x="8352155" y="1845310"/>
            <a:ext cx="3369310" cy="4352925"/>
          </a:xfrm>
          <a:prstGeom prst="rect">
            <a:avLst/>
          </a:prstGeom>
          <a:solidFill>
            <a:srgbClr val="66FF33"/>
          </a:solidFill>
          <a:ln w="9525">
            <a:noFill/>
          </a:ln>
        </p:spPr>
        <p:txBody>
          <a:bodyPr anchor="b">
            <a:noAutofit/>
          </a:bodyPr>
          <a:lstStyle/>
          <a:p>
            <a:pPr>
              <a:spcBef>
                <a:spcPct val="50000"/>
              </a:spcBef>
            </a:pPr>
            <a:r>
              <a:rPr lang="zh-CN" altLang="en-US" sz="3735" b="1">
                <a:latin typeface="Times New Roman" panose="02020603050405020304" pitchFamily="18" charset="0"/>
                <a:ea typeface="宋体" panose="02010600030101010101" pitchFamily="2" charset="-122"/>
              </a:rPr>
              <a:t>小结：判断一个数列是不是等差数列，主要是由定义进行判断：</a:t>
            </a:r>
          </a:p>
          <a:p>
            <a:pPr>
              <a:spcBef>
                <a:spcPct val="50000"/>
              </a:spcBef>
            </a:pPr>
            <a:r>
              <a:rPr lang="zh-CN" altLang="en-US" sz="3735" b="1">
                <a:latin typeface="Times New Roman" panose="02020603050405020304" pitchFamily="18" charset="0"/>
                <a:ea typeface="宋体" panose="02010600030101010101" pitchFamily="2" charset="-122"/>
              </a:rPr>
              <a:t>即 </a:t>
            </a:r>
            <a:r>
              <a:rPr lang="en-US" altLang="zh-CN" sz="4265" b="1" i="1">
                <a:solidFill>
                  <a:srgbClr val="FD2D17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3735" b="1" baseline="-25000">
                <a:solidFill>
                  <a:srgbClr val="FD2D17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3735" b="1">
                <a:solidFill>
                  <a:srgbClr val="FD2D17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  <a:r>
              <a:rPr lang="en-US" altLang="zh-CN" sz="4265" b="1" i="1">
                <a:solidFill>
                  <a:srgbClr val="FD2D17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3735" b="1" baseline="-25000">
                <a:solidFill>
                  <a:srgbClr val="FD2D17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n-1</a:t>
            </a:r>
            <a:r>
              <a:rPr lang="zh-CN" altLang="en-US" sz="3735" b="1">
                <a:latin typeface="Times New Roman" panose="02020603050405020304" pitchFamily="18" charset="0"/>
                <a:ea typeface="宋体" panose="02010600030101010101" pitchFamily="2" charset="-122"/>
              </a:rPr>
              <a:t>是不是同一个常数？</a:t>
            </a:r>
          </a:p>
        </p:txBody>
      </p:sp>
      <p:sp>
        <p:nvSpPr>
          <p:cNvPr id="379916" name="文本框 379915"/>
          <p:cNvSpPr txBox="1"/>
          <p:nvPr/>
        </p:nvSpPr>
        <p:spPr>
          <a:xfrm>
            <a:off x="4224444" y="2204932"/>
            <a:ext cx="766233" cy="7480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265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是</a:t>
            </a:r>
          </a:p>
        </p:txBody>
      </p:sp>
      <p:sp>
        <p:nvSpPr>
          <p:cNvPr id="379918" name="文本框 379917"/>
          <p:cNvSpPr txBox="1"/>
          <p:nvPr/>
        </p:nvSpPr>
        <p:spPr>
          <a:xfrm>
            <a:off x="4224867" y="3572933"/>
            <a:ext cx="766233" cy="7480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265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是</a:t>
            </a:r>
          </a:p>
        </p:txBody>
      </p:sp>
      <p:sp>
        <p:nvSpPr>
          <p:cNvPr id="379919" name="文本框 379918"/>
          <p:cNvSpPr txBox="1"/>
          <p:nvPr/>
        </p:nvSpPr>
        <p:spPr>
          <a:xfrm>
            <a:off x="4224655" y="2132966"/>
            <a:ext cx="4127500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a</a:t>
            </a:r>
            <a:r>
              <a:rPr lang="en-US" altLang="zh-CN" sz="4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1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=1,</a:t>
            </a: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d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=3</a:t>
            </a:r>
          </a:p>
        </p:txBody>
      </p:sp>
      <p:sp>
        <p:nvSpPr>
          <p:cNvPr id="379921" name="文本框 379920"/>
          <p:cNvSpPr txBox="1"/>
          <p:nvPr/>
        </p:nvSpPr>
        <p:spPr>
          <a:xfrm>
            <a:off x="4439708" y="4499187"/>
            <a:ext cx="4127500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a</a:t>
            </a:r>
            <a:r>
              <a:rPr lang="en-US" altLang="zh-CN" sz="4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1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=-8,</a:t>
            </a: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d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=2</a:t>
            </a:r>
          </a:p>
        </p:txBody>
      </p:sp>
      <p:sp>
        <p:nvSpPr>
          <p:cNvPr id="379922" name="文本框 379921"/>
          <p:cNvSpPr txBox="1"/>
          <p:nvPr/>
        </p:nvSpPr>
        <p:spPr>
          <a:xfrm>
            <a:off x="4871932" y="3572933"/>
            <a:ext cx="3119967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a</a:t>
            </a:r>
            <a:r>
              <a:rPr lang="en-US" altLang="zh-CN" sz="4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1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=3,</a:t>
            </a:r>
            <a:r>
              <a:rPr lang="en-US" altLang="zh-CN" sz="4800" b="1" i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d</a:t>
            </a:r>
            <a:r>
              <a:rPr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=0</a:t>
            </a:r>
          </a:p>
        </p:txBody>
      </p:sp>
      <p:graphicFrame>
        <p:nvGraphicFramePr>
          <p:cNvPr id="9229" name="内容占位符 379924"/>
          <p:cNvGraphicFramePr>
            <a:graphicFrameLocks noGrp="1"/>
          </p:cNvGraphicFramePr>
          <p:nvPr>
            <p:ph sz="half" idx="4294967295"/>
          </p:nvPr>
        </p:nvGraphicFramePr>
        <p:xfrm>
          <a:off x="1004570" y="3357245"/>
          <a:ext cx="1598295" cy="743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r:id="rId4" imgW="405765" imgH="228600" progId="Equation.3">
                  <p:embed/>
                </p:oleObj>
              </mc:Choice>
              <mc:Fallback>
                <p:oleObj r:id="rId4" imgW="405765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4570" y="3357245"/>
                        <a:ext cx="1598295" cy="74358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矩形 6"/>
          <p:cNvSpPr/>
          <p:nvPr/>
        </p:nvSpPr>
        <p:spPr>
          <a:xfrm>
            <a:off x="0" y="44450"/>
            <a:ext cx="3336925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巩固练习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79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/>
      <p:bldP spid="379907" grpId="0"/>
      <p:bldP spid="379914" grpId="0" animBg="1"/>
      <p:bldP spid="379916" grpId="0"/>
      <p:bldP spid="379918" grpId="0"/>
      <p:bldP spid="379919" grpId="0"/>
      <p:bldP spid="379921" grpId="0"/>
      <p:bldP spid="3799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380929"/>
          <p:cNvSpPr txBox="1"/>
          <p:nvPr/>
        </p:nvSpPr>
        <p:spPr>
          <a:xfrm>
            <a:off x="320464" y="3237442"/>
            <a:ext cx="11550649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问题</a:t>
            </a:r>
            <a:r>
              <a:rPr lang="en-US" altLang="zh-CN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下列两个数的等差中项分别是什么？</a:t>
            </a:r>
          </a:p>
        </p:txBody>
      </p:sp>
      <p:sp>
        <p:nvSpPr>
          <p:cNvPr id="11267" name="文本框 380930"/>
          <p:cNvSpPr txBox="1"/>
          <p:nvPr/>
        </p:nvSpPr>
        <p:spPr>
          <a:xfrm>
            <a:off x="527051" y="4237779"/>
            <a:ext cx="11664949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(     ) 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4     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-12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(     )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0              </a:t>
            </a:r>
          </a:p>
        </p:txBody>
      </p:sp>
      <p:sp>
        <p:nvSpPr>
          <p:cNvPr id="380932" name="文本框 380931"/>
          <p:cNvSpPr txBox="1"/>
          <p:nvPr/>
        </p:nvSpPr>
        <p:spPr>
          <a:xfrm>
            <a:off x="2567941" y="4265507"/>
            <a:ext cx="11176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380933" name="文本框 380932"/>
          <p:cNvSpPr txBox="1"/>
          <p:nvPr/>
        </p:nvSpPr>
        <p:spPr>
          <a:xfrm>
            <a:off x="6599978" y="4251960"/>
            <a:ext cx="11176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-6</a:t>
            </a:r>
          </a:p>
        </p:txBody>
      </p:sp>
      <p:sp>
        <p:nvSpPr>
          <p:cNvPr id="10246" name="文本框 380933"/>
          <p:cNvSpPr txBox="1"/>
          <p:nvPr/>
        </p:nvSpPr>
        <p:spPr>
          <a:xfrm>
            <a:off x="479426" y="856192"/>
            <a:ext cx="10972800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如果在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与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中间插入一个数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，使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成等差数列，那么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叫做</a:t>
            </a:r>
            <a:r>
              <a:rPr lang="en-US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与</a:t>
            </a:r>
            <a:r>
              <a:rPr lang="en-US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等差中项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aphicFrame>
        <p:nvGraphicFramePr>
          <p:cNvPr id="380935" name="对象 380934"/>
          <p:cNvGraphicFramePr>
            <a:graphicFrameLocks noChangeAspect="1"/>
          </p:cNvGraphicFramePr>
          <p:nvPr/>
        </p:nvGraphicFramePr>
        <p:xfrm>
          <a:off x="9196493" y="2016126"/>
          <a:ext cx="2904067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r:id="rId3" imgW="635000" imgH="393700" progId="Equation.3">
                  <p:embed/>
                </p:oleObj>
              </mc:Choice>
              <mc:Fallback>
                <p:oleObj r:id="rId3" imgW="6350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96493" y="2016126"/>
                        <a:ext cx="2904067" cy="1358900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内容占位符 380957"/>
          <p:cNvGraphicFramePr>
            <a:graphicFrameLocks noGrp="1"/>
          </p:cNvGraphicFramePr>
          <p:nvPr>
            <p:ph sz="half" idx="4294967295"/>
          </p:nvPr>
        </p:nvGraphicFramePr>
        <p:xfrm>
          <a:off x="1775460" y="5726430"/>
          <a:ext cx="3125470" cy="639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r:id="rId5" imgW="914400" imgH="228600" progId="Equation.3">
                  <p:embed/>
                </p:oleObj>
              </mc:Choice>
              <mc:Fallback>
                <p:oleObj r:id="rId5" imgW="9144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75460" y="5726430"/>
                        <a:ext cx="3125470" cy="63944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文本框 380961"/>
          <p:cNvSpPr txBox="1"/>
          <p:nvPr/>
        </p:nvSpPr>
        <p:spPr>
          <a:xfrm>
            <a:off x="407671" y="4848649"/>
            <a:ext cx="5302249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问题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3 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：在等差数列                    </a:t>
            </a:r>
          </a:p>
        </p:txBody>
      </p:sp>
      <p:graphicFrame>
        <p:nvGraphicFramePr>
          <p:cNvPr id="11282" name="对象 380962"/>
          <p:cNvGraphicFramePr>
            <a:graphicFrameLocks noChangeAspect="1"/>
          </p:cNvGraphicFramePr>
          <p:nvPr/>
        </p:nvGraphicFramePr>
        <p:xfrm>
          <a:off x="4337896" y="4772449"/>
          <a:ext cx="1026160" cy="835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r:id="rId7" imgW="203200" imgH="215900" progId="Equation.3">
                  <p:embed/>
                </p:oleObj>
              </mc:Choice>
              <mc:Fallback>
                <p:oleObj r:id="rId7" imgW="203200" imgH="215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37896" y="4772449"/>
                        <a:ext cx="1026160" cy="8356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对象 380963"/>
          <p:cNvGraphicFramePr>
            <a:graphicFrameLocks noChangeAspect="1"/>
          </p:cNvGraphicFramePr>
          <p:nvPr/>
        </p:nvGraphicFramePr>
        <p:xfrm>
          <a:off x="5026448" y="4747684"/>
          <a:ext cx="1153584" cy="836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r:id="rId9" imgW="228600" imgH="215900" progId="Equation.3">
                  <p:embed/>
                </p:oleObj>
              </mc:Choice>
              <mc:Fallback>
                <p:oleObj r:id="rId9" imgW="228600" imgH="215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26448" y="4747684"/>
                        <a:ext cx="1153584" cy="83608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对象 380964"/>
          <p:cNvGraphicFramePr>
            <a:graphicFrameLocks noChangeAspect="1"/>
          </p:cNvGraphicFramePr>
          <p:nvPr/>
        </p:nvGraphicFramePr>
        <p:xfrm>
          <a:off x="5985299" y="4747684"/>
          <a:ext cx="1087967" cy="884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r:id="rId11" imgW="215900" imgH="228600" progId="Equation.3">
                  <p:embed/>
                </p:oleObj>
              </mc:Choice>
              <mc:Fallback>
                <p:oleObj r:id="rId11" imgW="2159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85299" y="4747684"/>
                        <a:ext cx="1087967" cy="88476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对象 380965"/>
          <p:cNvGraphicFramePr>
            <a:graphicFrameLocks noChangeAspect="1"/>
          </p:cNvGraphicFramePr>
          <p:nvPr/>
        </p:nvGraphicFramePr>
        <p:xfrm>
          <a:off x="7803515" y="4747684"/>
          <a:ext cx="1149351" cy="884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r:id="rId13" imgW="228600" imgH="228600" progId="Equation.3">
                  <p:embed/>
                </p:oleObj>
              </mc:Choice>
              <mc:Fallback>
                <p:oleObj r:id="rId13" imgW="2286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03515" y="4747684"/>
                        <a:ext cx="1149351" cy="88476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6" name="文本框 380966"/>
          <p:cNvSpPr txBox="1"/>
          <p:nvPr/>
        </p:nvSpPr>
        <p:spPr>
          <a:xfrm>
            <a:off x="6960447" y="4848649"/>
            <a:ext cx="1189567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Times New Roman" panose="02020603050405020304" pitchFamily="18" charset="0"/>
                <a:ea typeface="宋体" panose="02010600030101010101" pitchFamily="2" charset="-122"/>
              </a:rPr>
              <a:t>…,</a:t>
            </a:r>
          </a:p>
        </p:txBody>
      </p:sp>
      <p:sp>
        <p:nvSpPr>
          <p:cNvPr id="11287" name="文本框 380967"/>
          <p:cNvSpPr txBox="1"/>
          <p:nvPr/>
        </p:nvSpPr>
        <p:spPr>
          <a:xfrm>
            <a:off x="8866717" y="4868969"/>
            <a:ext cx="1672167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Times New Roman" panose="02020603050405020304" pitchFamily="18" charset="0"/>
                <a:ea typeface="宋体" panose="02010600030101010101" pitchFamily="2" charset="-122"/>
              </a:rPr>
              <a:t>…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中</a:t>
            </a:r>
          </a:p>
        </p:txBody>
      </p:sp>
      <p:sp>
        <p:nvSpPr>
          <p:cNvPr id="11288" name="文本框 380968"/>
          <p:cNvSpPr txBox="1"/>
          <p:nvPr/>
        </p:nvSpPr>
        <p:spPr>
          <a:xfrm>
            <a:off x="4800177" y="5805593"/>
            <a:ext cx="6529916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之间有怎样的关系？</a:t>
            </a:r>
          </a:p>
        </p:txBody>
      </p:sp>
      <p:sp>
        <p:nvSpPr>
          <p:cNvPr id="6147" name="矩形 6"/>
          <p:cNvSpPr/>
          <p:nvPr/>
        </p:nvSpPr>
        <p:spPr>
          <a:xfrm>
            <a:off x="47625" y="20955"/>
            <a:ext cx="42257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探索发现</a:t>
            </a:r>
          </a:p>
        </p:txBody>
      </p:sp>
      <p:sp>
        <p:nvSpPr>
          <p:cNvPr id="115" name="文本框 114"/>
          <p:cNvSpPr txBox="1"/>
          <p:nvPr/>
        </p:nvSpPr>
        <p:spPr>
          <a:xfrm>
            <a:off x="719667" y="2422102"/>
            <a:ext cx="8217747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dirty="0"/>
              <a:t>问题</a:t>
            </a:r>
            <a:r>
              <a:rPr lang="en-US" altLang="zh-CN" sz="3200" dirty="0"/>
              <a:t>1</a:t>
            </a:r>
            <a:r>
              <a:rPr lang="zh-CN" altLang="en-US" sz="3200"/>
              <a:t>：等差中项</a:t>
            </a:r>
            <a:r>
              <a:rPr lang="en-US" altLang="zh-CN" sz="3200" dirty="0"/>
              <a:t>A</a:t>
            </a:r>
            <a:r>
              <a:rPr lang="zh-CN" altLang="en-US" sz="3200" dirty="0"/>
              <a:t>与</a:t>
            </a:r>
            <a:r>
              <a:rPr lang="en-US" altLang="zh-CN" sz="3200" dirty="0" err="1"/>
              <a:t>a,b</a:t>
            </a:r>
            <a:r>
              <a:rPr lang="zh-CN" altLang="en-US" sz="3200" dirty="0"/>
              <a:t>的关系是怎样的呢？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1"/>
      <p:bldP spid="11267" grpId="0"/>
      <p:bldP spid="380932" grpId="0"/>
      <p:bldP spid="380933" grpId="0"/>
      <p:bldP spid="11281" grpId="0"/>
      <p:bldP spid="11286" grpId="0"/>
      <p:bldP spid="11287" grpId="0"/>
      <p:bldP spid="112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组合 445461"/>
          <p:cNvGrpSpPr/>
          <p:nvPr/>
        </p:nvGrpSpPr>
        <p:grpSpPr>
          <a:xfrm>
            <a:off x="719667" y="1629834"/>
            <a:ext cx="10240241" cy="660400"/>
            <a:chOff x="385" y="912"/>
            <a:chExt cx="3765" cy="312"/>
          </a:xfrm>
        </p:grpSpPr>
        <p:sp>
          <p:nvSpPr>
            <p:cNvPr id="11268" name="文本框 445453"/>
            <p:cNvSpPr txBox="1"/>
            <p:nvPr/>
          </p:nvSpPr>
          <p:spPr>
            <a:xfrm>
              <a:off x="385" y="934"/>
              <a:ext cx="3765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b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latin typeface="Arial Black" panose="020B0A04020102020204" pitchFamily="34" charset="0"/>
                  <a:ea typeface="宋体" panose="02010600030101010101" pitchFamily="2" charset="-122"/>
                </a:rPr>
                <a:t>数列 </a:t>
              </a:r>
              <a:r>
                <a:rPr lang="en-US" altLang="zh-CN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1</a:t>
              </a:r>
              <a:r>
                <a:rPr lang="zh-CN" altLang="en-US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，</a:t>
              </a:r>
              <a:r>
                <a:rPr lang="en-US" altLang="zh-CN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4</a:t>
              </a:r>
              <a:r>
                <a:rPr lang="zh-CN" altLang="en-US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，</a:t>
              </a:r>
              <a:r>
                <a:rPr lang="en-US" altLang="zh-CN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7</a:t>
              </a:r>
              <a:r>
                <a:rPr lang="zh-CN" altLang="en-US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，</a:t>
              </a:r>
              <a:r>
                <a:rPr lang="en-US" altLang="zh-CN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10</a:t>
              </a:r>
              <a:r>
                <a:rPr lang="zh-CN" altLang="en-US" sz="3200" b="1">
                  <a:latin typeface="Arial Black" panose="020B0A04020102020204" pitchFamily="34" charset="0"/>
                  <a:ea typeface="楷体_GB2312" panose="02010609030101010101" pitchFamily="49" charset="-122"/>
                </a:rPr>
                <a:t>，</a:t>
              </a:r>
              <a:r>
                <a:rPr lang="en-US" altLang="zh-CN" sz="3200" b="1">
                  <a:latin typeface="Arial Black" panose="020B0A04020102020204" pitchFamily="34" charset="0"/>
                  <a:ea typeface="宋体" panose="02010600030101010101" pitchFamily="2" charset="-122"/>
                </a:rPr>
                <a:t>…</a:t>
              </a:r>
              <a:r>
                <a:rPr lang="zh-CN" altLang="en-US" sz="3200" b="1">
                  <a:latin typeface="Arial Black" panose="020B0A04020102020204" pitchFamily="34" charset="0"/>
                  <a:ea typeface="宋体" panose="02010600030101010101" pitchFamily="2" charset="-122"/>
                </a:rPr>
                <a:t>中，</a:t>
              </a:r>
            </a:p>
          </p:txBody>
        </p:sp>
        <p:graphicFrame>
          <p:nvGraphicFramePr>
            <p:cNvPr id="11269" name="内容占位符 445459"/>
            <p:cNvGraphicFramePr>
              <a:graphicFrameLocks noGrp="1"/>
            </p:cNvGraphicFramePr>
            <p:nvPr>
              <p:ph idx="4294967295"/>
            </p:nvPr>
          </p:nvGraphicFramePr>
          <p:xfrm>
            <a:off x="2282" y="912"/>
            <a:ext cx="716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r:id="rId3" imgW="482600" imgH="228600" progId="Equation.3">
                    <p:embed/>
                  </p:oleObj>
                </mc:Choice>
                <mc:Fallback>
                  <p:oleObj r:id="rId3" imgW="4826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282" y="912"/>
                          <a:ext cx="716" cy="312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72" name="内容占位符 445465"/>
          <p:cNvGraphicFramePr>
            <a:graphicFrameLocks noGrp="1"/>
          </p:cNvGraphicFramePr>
          <p:nvPr>
            <p:ph idx="4294967295"/>
          </p:nvPr>
        </p:nvGraphicFramePr>
        <p:xfrm>
          <a:off x="7895590" y="1628775"/>
          <a:ext cx="1181100" cy="559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r:id="rId5" imgW="419100" imgH="228600" progId="Equation.3">
                  <p:embed/>
                </p:oleObj>
              </mc:Choice>
              <mc:Fallback>
                <p:oleObj r:id="rId5" imgW="4191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95590" y="1628775"/>
                        <a:ext cx="1181100" cy="55943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探索发现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3268345" y="840105"/>
            <a:ext cx="3541395" cy="3618230"/>
            <a:chOff x="4907" y="477"/>
            <a:chExt cx="7032" cy="7215"/>
          </a:xfrm>
        </p:grpSpPr>
        <p:grpSp>
          <p:nvGrpSpPr>
            <p:cNvPr id="13314" name="组合 444420"/>
            <p:cNvGrpSpPr/>
            <p:nvPr/>
          </p:nvGrpSpPr>
          <p:grpSpPr>
            <a:xfrm>
              <a:off x="4907" y="477"/>
              <a:ext cx="7033" cy="4523"/>
              <a:chOff x="975" y="799"/>
              <a:chExt cx="1270" cy="1021"/>
            </a:xfrm>
          </p:grpSpPr>
          <p:graphicFrame>
            <p:nvGraphicFramePr>
              <p:cNvPr id="13315" name="对象 444421"/>
              <p:cNvGraphicFramePr>
                <a:graphicFrameLocks noChangeAspect="1"/>
              </p:cNvGraphicFramePr>
              <p:nvPr/>
            </p:nvGraphicFramePr>
            <p:xfrm>
              <a:off x="982" y="799"/>
              <a:ext cx="1263" cy="4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55" r:id="rId3" imgW="711200" imgH="228600" progId="Equation.DSMT4">
                      <p:embed/>
                    </p:oleObj>
                  </mc:Choice>
                  <mc:Fallback>
                    <p:oleObj r:id="rId3" imgW="711200" imgH="2286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982" y="799"/>
                            <a:ext cx="1263" cy="40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16" name="对象 444422"/>
              <p:cNvGraphicFramePr>
                <a:graphicFrameLocks noChangeAspect="1"/>
              </p:cNvGraphicFramePr>
              <p:nvPr/>
            </p:nvGraphicFramePr>
            <p:xfrm>
              <a:off x="975" y="1123"/>
              <a:ext cx="1270" cy="40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56" r:id="rId5" imgW="723900" imgH="228600" progId="Equation.DSMT4">
                      <p:embed/>
                    </p:oleObj>
                  </mc:Choice>
                  <mc:Fallback>
                    <p:oleObj r:id="rId5" imgW="723900" imgH="2286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975" y="1123"/>
                            <a:ext cx="1270" cy="402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17" name="对象 444423"/>
              <p:cNvGraphicFramePr>
                <a:graphicFrameLocks noChangeAspect="1"/>
              </p:cNvGraphicFramePr>
              <p:nvPr/>
            </p:nvGraphicFramePr>
            <p:xfrm>
              <a:off x="975" y="1434"/>
              <a:ext cx="1224" cy="3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57" r:id="rId7" imgW="723900" imgH="228600" progId="Equation.DSMT4">
                      <p:embed/>
                    </p:oleObj>
                  </mc:Choice>
                  <mc:Fallback>
                    <p:oleObj r:id="rId7" imgW="723900" imgH="2286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975" y="1434"/>
                            <a:ext cx="1224" cy="38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3318" name="对象 444424"/>
            <p:cNvGraphicFramePr>
              <a:graphicFrameLocks noChangeAspect="1"/>
            </p:cNvGraphicFramePr>
            <p:nvPr/>
          </p:nvGraphicFramePr>
          <p:xfrm>
            <a:off x="5157" y="5100"/>
            <a:ext cx="3013" cy="13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58" r:id="rId9" imgW="177800" imgH="101600" progId="Equation.DSMT4">
                    <p:embed/>
                  </p:oleObj>
                </mc:Choice>
                <mc:Fallback>
                  <p:oleObj r:id="rId9" imgW="177800" imgH="101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157" y="5100"/>
                          <a:ext cx="3013" cy="13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4426" name="对象 444425"/>
            <p:cNvGraphicFramePr>
              <a:graphicFrameLocks noChangeAspect="1"/>
            </p:cNvGraphicFramePr>
            <p:nvPr/>
          </p:nvGraphicFramePr>
          <p:xfrm>
            <a:off x="4983" y="5870"/>
            <a:ext cx="5973" cy="18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59" r:id="rId11" imgW="787400" imgH="228600" progId="Equation.DSMT4">
                    <p:embed/>
                  </p:oleObj>
                </mc:Choice>
                <mc:Fallback>
                  <p:oleObj r:id="rId11" imgW="7874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3" y="5870"/>
                          <a:ext cx="5973" cy="18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4369" name="组合 14368"/>
            <p:cNvGrpSpPr/>
            <p:nvPr/>
          </p:nvGrpSpPr>
          <p:grpSpPr>
            <a:xfrm>
              <a:off x="5287" y="883"/>
              <a:ext cx="3023" cy="2413"/>
              <a:chOff x="1202" y="709"/>
              <a:chExt cx="907" cy="724"/>
            </a:xfrm>
          </p:grpSpPr>
          <p:sp>
            <p:nvSpPr>
              <p:cNvPr id="13321" name="直接连接符 444427"/>
              <p:cNvSpPr/>
              <p:nvPr/>
            </p:nvSpPr>
            <p:spPr>
              <a:xfrm>
                <a:off x="1202" y="709"/>
                <a:ext cx="182" cy="317"/>
              </a:xfrm>
              <a:prstGeom prst="line">
                <a:avLst/>
              </a:prstGeom>
              <a:ln w="571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3322" name="直接连接符 444428"/>
              <p:cNvSpPr/>
              <p:nvPr/>
            </p:nvSpPr>
            <p:spPr>
              <a:xfrm>
                <a:off x="1927" y="1116"/>
                <a:ext cx="182" cy="317"/>
              </a:xfrm>
              <a:prstGeom prst="line">
                <a:avLst/>
              </a:prstGeom>
              <a:ln w="571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14370" name="组合 14369"/>
            <p:cNvGrpSpPr/>
            <p:nvPr/>
          </p:nvGrpSpPr>
          <p:grpSpPr>
            <a:xfrm>
              <a:off x="5133" y="2240"/>
              <a:ext cx="3177" cy="2420"/>
              <a:chOff x="1156" y="1116"/>
              <a:chExt cx="953" cy="726"/>
            </a:xfrm>
          </p:grpSpPr>
          <p:sp>
            <p:nvSpPr>
              <p:cNvPr id="13324" name="直接连接符 444430"/>
              <p:cNvSpPr/>
              <p:nvPr/>
            </p:nvSpPr>
            <p:spPr>
              <a:xfrm>
                <a:off x="1927" y="1525"/>
                <a:ext cx="182" cy="317"/>
              </a:xfrm>
              <a:prstGeom prst="line">
                <a:avLst/>
              </a:prstGeom>
              <a:ln w="571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3325" name="直接连接符 444431"/>
              <p:cNvSpPr/>
              <p:nvPr/>
            </p:nvSpPr>
            <p:spPr>
              <a:xfrm>
                <a:off x="1156" y="1116"/>
                <a:ext cx="182" cy="317"/>
              </a:xfrm>
              <a:prstGeom prst="line">
                <a:avLst/>
              </a:prstGeom>
              <a:ln w="571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14371" name="组合 14370"/>
            <p:cNvGrpSpPr/>
            <p:nvPr/>
          </p:nvGrpSpPr>
          <p:grpSpPr>
            <a:xfrm>
              <a:off x="5133" y="3603"/>
              <a:ext cx="2877" cy="3777"/>
              <a:chOff x="1156" y="1525"/>
              <a:chExt cx="863" cy="1133"/>
            </a:xfrm>
          </p:grpSpPr>
          <p:sp>
            <p:nvSpPr>
              <p:cNvPr id="13327" name="直接连接符 444433"/>
              <p:cNvSpPr/>
              <p:nvPr/>
            </p:nvSpPr>
            <p:spPr>
              <a:xfrm>
                <a:off x="1156" y="1525"/>
                <a:ext cx="182" cy="317"/>
              </a:xfrm>
              <a:prstGeom prst="line">
                <a:avLst/>
              </a:prstGeom>
              <a:ln w="57150" cap="flat" cmpd="sng">
                <a:solidFill>
                  <a:srgbClr val="00FF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3328" name="直接连接符 444434"/>
              <p:cNvSpPr/>
              <p:nvPr/>
            </p:nvSpPr>
            <p:spPr>
              <a:xfrm>
                <a:off x="1837" y="2341"/>
                <a:ext cx="182" cy="317"/>
              </a:xfrm>
              <a:prstGeom prst="line">
                <a:avLst/>
              </a:prstGeom>
              <a:ln w="57150" cap="flat" cmpd="sng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</p:grpSp>
      <p:grpSp>
        <p:nvGrpSpPr>
          <p:cNvPr id="444443" name="组合 444442"/>
          <p:cNvGrpSpPr/>
          <p:nvPr/>
        </p:nvGrpSpPr>
        <p:grpSpPr>
          <a:xfrm>
            <a:off x="6624955" y="556260"/>
            <a:ext cx="2778819" cy="4246245"/>
            <a:chOff x="2245" y="1026"/>
            <a:chExt cx="1753" cy="1996"/>
          </a:xfrm>
        </p:grpSpPr>
        <p:graphicFrame>
          <p:nvGraphicFramePr>
            <p:cNvPr id="13330" name="对象 444436"/>
            <p:cNvGraphicFramePr>
              <a:graphicFrameLocks noChangeAspect="1"/>
            </p:cNvGraphicFramePr>
            <p:nvPr/>
          </p:nvGraphicFramePr>
          <p:xfrm>
            <a:off x="2245" y="1026"/>
            <a:ext cx="800" cy="19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0" r:id="rId13" imgW="101600" imgH="203200" progId="Equation.DSMT4">
                    <p:embed/>
                  </p:oleObj>
                </mc:Choice>
                <mc:Fallback>
                  <p:oleObj r:id="rId13" imgW="101600" imgH="203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245" y="1026"/>
                          <a:ext cx="800" cy="199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1" name="对象 444437"/>
            <p:cNvGraphicFramePr>
              <a:graphicFrameLocks noChangeAspect="1"/>
            </p:cNvGraphicFramePr>
            <p:nvPr/>
          </p:nvGraphicFramePr>
          <p:xfrm>
            <a:off x="3128" y="1862"/>
            <a:ext cx="870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1" r:id="rId15" imgW="456565" imgH="203200" progId="Equation.DSMT4">
                    <p:embed/>
                  </p:oleObj>
                </mc:Choice>
                <mc:Fallback>
                  <p:oleObj r:id="rId15" imgW="456565" imgH="203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128" y="1862"/>
                          <a:ext cx="870" cy="38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4439" name="组合 444438"/>
          <p:cNvGrpSpPr/>
          <p:nvPr/>
        </p:nvGrpSpPr>
        <p:grpSpPr>
          <a:xfrm>
            <a:off x="2876551" y="4568402"/>
            <a:ext cx="8449733" cy="1314337"/>
            <a:chOff x="975" y="2387"/>
            <a:chExt cx="3719" cy="443"/>
          </a:xfrm>
        </p:grpSpPr>
        <p:graphicFrame>
          <p:nvGraphicFramePr>
            <p:cNvPr id="13333" name="对象 444439"/>
            <p:cNvGraphicFramePr>
              <a:graphicFrameLocks noChangeAspect="1"/>
            </p:cNvGraphicFramePr>
            <p:nvPr/>
          </p:nvGraphicFramePr>
          <p:xfrm>
            <a:off x="992" y="2567"/>
            <a:ext cx="1496" cy="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2" r:id="rId17" imgW="1054100" imgH="228600" progId="Equation.DSMT4">
                    <p:embed/>
                  </p:oleObj>
                </mc:Choice>
                <mc:Fallback>
                  <p:oleObj r:id="rId17" imgW="10541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992" y="2567"/>
                          <a:ext cx="1496" cy="2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4" name="文本框 444440"/>
            <p:cNvSpPr txBox="1"/>
            <p:nvPr/>
          </p:nvSpPr>
          <p:spPr>
            <a:xfrm>
              <a:off x="975" y="2387"/>
              <a:ext cx="3719" cy="19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latin typeface="Arial" panose="020B0604020202020204" pitchFamily="34" charset="0"/>
                  <a:ea typeface="宋体" panose="02010600030101010101" pitchFamily="2" charset="-122"/>
                </a:rPr>
                <a:t>将所有等式相加得</a:t>
              </a:r>
            </a:p>
          </p:txBody>
        </p:sp>
      </p:grpSp>
      <p:sp>
        <p:nvSpPr>
          <p:cNvPr id="444442" name="圆角矩形标注 444441"/>
          <p:cNvSpPr/>
          <p:nvPr/>
        </p:nvSpPr>
        <p:spPr>
          <a:xfrm>
            <a:off x="9404351" y="633519"/>
            <a:ext cx="2305049" cy="958849"/>
          </a:xfrm>
          <a:prstGeom prst="wedgeRoundRectCallout">
            <a:avLst>
              <a:gd name="adj1" fmla="val -66986"/>
              <a:gd name="adj2" fmla="val 126380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algn="ctr"/>
            <a:r>
              <a:rPr lang="zh-CN" altLang="en-US" sz="3735" b="1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累加法</a:t>
            </a:r>
          </a:p>
        </p:txBody>
      </p:sp>
      <p:grpSp>
        <p:nvGrpSpPr>
          <p:cNvPr id="14368" name="组合 14367"/>
          <p:cNvGrpSpPr/>
          <p:nvPr/>
        </p:nvGrpSpPr>
        <p:grpSpPr>
          <a:xfrm>
            <a:off x="2639484" y="5749502"/>
            <a:ext cx="7776633" cy="711200"/>
            <a:chOff x="863" y="3262"/>
            <a:chExt cx="3674" cy="336"/>
          </a:xfrm>
        </p:grpSpPr>
        <p:graphicFrame>
          <p:nvGraphicFramePr>
            <p:cNvPr id="13337" name="对象 444443"/>
            <p:cNvGraphicFramePr>
              <a:graphicFrameLocks noChangeAspect="1"/>
            </p:cNvGraphicFramePr>
            <p:nvPr/>
          </p:nvGraphicFramePr>
          <p:xfrm>
            <a:off x="1339" y="3262"/>
            <a:ext cx="560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3" r:id="rId19" imgW="329565" imgH="177800" progId="Equation.3">
                    <p:embed/>
                  </p:oleObj>
                </mc:Choice>
                <mc:Fallback>
                  <p:oleObj r:id="rId19" imgW="329565" imgH="1778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339" y="3262"/>
                          <a:ext cx="560" cy="3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8" name="文本框 444444"/>
            <p:cNvSpPr txBox="1"/>
            <p:nvPr/>
          </p:nvSpPr>
          <p:spPr>
            <a:xfrm>
              <a:off x="863" y="3286"/>
              <a:ext cx="3674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3200" b="1">
                  <a:latin typeface="Arial" panose="020B0604020202020204" pitchFamily="34" charset="0"/>
                  <a:ea typeface="宋体" panose="02010600030101010101" pitchFamily="2" charset="-122"/>
                </a:rPr>
                <a:t>又因           时，上式成立 </a:t>
              </a:r>
              <a:r>
                <a:rPr lang="en-US" altLang="zh-CN" sz="3200" b="1">
                  <a:latin typeface="Arial" panose="020B0604020202020204" pitchFamily="34" charset="0"/>
                  <a:ea typeface="宋体" panose="02010600030101010101" pitchFamily="2" charset="-122"/>
                </a:rPr>
                <a:t>.</a:t>
              </a:r>
            </a:p>
          </p:txBody>
        </p:sp>
      </p:grpSp>
      <p:sp>
        <p:nvSpPr>
          <p:cNvPr id="2" name="矩形 6"/>
          <p:cNvSpPr/>
          <p:nvPr/>
        </p:nvSpPr>
        <p:spPr>
          <a:xfrm>
            <a:off x="46990" y="45085"/>
            <a:ext cx="3158913" cy="829945"/>
          </a:xfrm>
          <a:prstGeom prst="rect">
            <a:avLst/>
          </a:prstGeom>
          <a:noFill/>
          <a:ln w="9525">
            <a:noFill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algn="ctr">
              <a:buClrTx/>
              <a:buSzTx/>
              <a:buFontTx/>
              <a:buNone/>
            </a:pPr>
            <a:r>
              <a:rPr lang="zh-CN" altLang="en-US" sz="4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公式推导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44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4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4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MjE5MjUzMjMzM2Y1YWU5ZTllYzEyZTA5NmYwNjJlM2QifQ=="/>
  <p:tag name="KSO_WPP_MARK_KEY" val="3fa1f763-52e8-4563-be3e-7ce9764a432f"/>
</p:tagLst>
</file>

<file path=ppt/theme/theme1.xml><?xml version="1.0" encoding="utf-8"?>
<a:theme xmlns:a="http://schemas.openxmlformats.org/drawingml/2006/main" name="Flower">
  <a:themeElements>
    <a:clrScheme name="Flow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ower">
      <a:majorFont>
        <a:latin typeface="Arial"/>
        <a:ea typeface="华文行楷"/>
        <a:cs typeface="宋体"/>
      </a:majorFont>
      <a:minorFont>
        <a:latin typeface="Arial"/>
        <a:ea typeface="黑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ow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lower">
  <a:themeElements>
    <a:clrScheme name="Flow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ower">
      <a:majorFont>
        <a:latin typeface="Arial"/>
        <a:ea typeface="华文行楷"/>
        <a:cs typeface="宋体"/>
      </a:majorFont>
      <a:minorFont>
        <a:latin typeface="Arial"/>
        <a:ea typeface="黑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ow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ow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ow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684</Words>
  <Application>Microsoft Office PowerPoint</Application>
  <PresentationFormat>自定义</PresentationFormat>
  <Paragraphs>102</Paragraphs>
  <Slides>14</Slides>
  <Notes>4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Flower</vt:lpstr>
      <vt:lpstr>1_Flower</vt:lpstr>
      <vt:lpstr>Equation.3</vt:lpstr>
      <vt:lpstr>Equation.DSMT4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Windows User</cp:lastModifiedBy>
  <cp:revision>10</cp:revision>
  <cp:lastPrinted>2023-03-29T19:03:29Z</cp:lastPrinted>
  <dcterms:created xsi:type="dcterms:W3CDTF">2023-03-29T19:03:29Z</dcterms:created>
  <dcterms:modified xsi:type="dcterms:W3CDTF">2023-04-10T05:41:22Z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